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9" r:id="rId1"/>
  </p:sldMasterIdLst>
  <p:notesMasterIdLst>
    <p:notesMasterId r:id="rId76"/>
  </p:notesMasterIdLst>
  <p:sldIdLst>
    <p:sldId id="257" r:id="rId2"/>
    <p:sldId id="295" r:id="rId3"/>
    <p:sldId id="296" r:id="rId4"/>
    <p:sldId id="297" r:id="rId5"/>
    <p:sldId id="298" r:id="rId6"/>
    <p:sldId id="329" r:id="rId7"/>
    <p:sldId id="330" r:id="rId8"/>
    <p:sldId id="331" r:id="rId9"/>
    <p:sldId id="332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259" r:id="rId40"/>
    <p:sldId id="258" r:id="rId41"/>
    <p:sldId id="261" r:id="rId42"/>
    <p:sldId id="262" r:id="rId43"/>
    <p:sldId id="263" r:id="rId44"/>
    <p:sldId id="264" r:id="rId45"/>
    <p:sldId id="265" r:id="rId46"/>
    <p:sldId id="266" r:id="rId47"/>
    <p:sldId id="267" r:id="rId48"/>
    <p:sldId id="269" r:id="rId49"/>
    <p:sldId id="268" r:id="rId50"/>
    <p:sldId id="270" r:id="rId51"/>
    <p:sldId id="271" r:id="rId52"/>
    <p:sldId id="272" r:id="rId53"/>
    <p:sldId id="274" r:id="rId54"/>
    <p:sldId id="275" r:id="rId55"/>
    <p:sldId id="276" r:id="rId56"/>
    <p:sldId id="273" r:id="rId57"/>
    <p:sldId id="277" r:id="rId58"/>
    <p:sldId id="278" r:id="rId59"/>
    <p:sldId id="279" r:id="rId60"/>
    <p:sldId id="280" r:id="rId61"/>
    <p:sldId id="283" r:id="rId62"/>
    <p:sldId id="334" r:id="rId63"/>
    <p:sldId id="333" r:id="rId64"/>
    <p:sldId id="284" r:id="rId65"/>
    <p:sldId id="288" r:id="rId66"/>
    <p:sldId id="289" r:id="rId67"/>
    <p:sldId id="290" r:id="rId68"/>
    <p:sldId id="282" r:id="rId69"/>
    <p:sldId id="286" r:id="rId70"/>
    <p:sldId id="287" r:id="rId71"/>
    <p:sldId id="281" r:id="rId72"/>
    <p:sldId id="285" r:id="rId73"/>
    <p:sldId id="335" r:id="rId74"/>
    <p:sldId id="336" r:id="rId7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06" autoAdjust="0"/>
    <p:restoredTop sz="93594" autoAdjust="0"/>
  </p:normalViewPr>
  <p:slideViewPr>
    <p:cSldViewPr snapToGrid="0">
      <p:cViewPr varScale="1">
        <p:scale>
          <a:sx n="89" d="100"/>
          <a:sy n="89" d="100"/>
        </p:scale>
        <p:origin x="184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notesMaster" Target="notesMasters/notesMaster1.xml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11" Type="http://schemas.openxmlformats.org/officeDocument/2006/relationships/image" Target="../media/image71.emf"/><Relationship Id="rId12" Type="http://schemas.openxmlformats.org/officeDocument/2006/relationships/image" Target="../media/image72.wmf"/><Relationship Id="rId13" Type="http://schemas.openxmlformats.org/officeDocument/2006/relationships/image" Target="../media/image73.emf"/><Relationship Id="rId14" Type="http://schemas.openxmlformats.org/officeDocument/2006/relationships/image" Target="../media/image74.emf"/><Relationship Id="rId15" Type="http://schemas.openxmlformats.org/officeDocument/2006/relationships/image" Target="../media/image75.emf"/><Relationship Id="rId16" Type="http://schemas.openxmlformats.org/officeDocument/2006/relationships/image" Target="../media/image76.emf"/><Relationship Id="rId17" Type="http://schemas.openxmlformats.org/officeDocument/2006/relationships/image" Target="../media/image77.wmf"/><Relationship Id="rId18" Type="http://schemas.openxmlformats.org/officeDocument/2006/relationships/image" Target="../media/image78.wmf"/><Relationship Id="rId1" Type="http://schemas.openxmlformats.org/officeDocument/2006/relationships/image" Target="../media/image52.emf"/><Relationship Id="rId2" Type="http://schemas.openxmlformats.org/officeDocument/2006/relationships/image" Target="../media/image53.emf"/><Relationship Id="rId3" Type="http://schemas.openxmlformats.org/officeDocument/2006/relationships/image" Target="../media/image65.emf"/><Relationship Id="rId4" Type="http://schemas.openxmlformats.org/officeDocument/2006/relationships/image" Target="../media/image56.emf"/><Relationship Id="rId5" Type="http://schemas.openxmlformats.org/officeDocument/2006/relationships/image" Target="../media/image57.emf"/><Relationship Id="rId6" Type="http://schemas.openxmlformats.org/officeDocument/2006/relationships/image" Target="../media/image66.emf"/><Relationship Id="rId7" Type="http://schemas.openxmlformats.org/officeDocument/2006/relationships/image" Target="../media/image67.emf"/><Relationship Id="rId8" Type="http://schemas.openxmlformats.org/officeDocument/2006/relationships/image" Target="../media/image68.emf"/><Relationship Id="rId9" Type="http://schemas.openxmlformats.org/officeDocument/2006/relationships/image" Target="../media/image69.emf"/><Relationship Id="rId10" Type="http://schemas.openxmlformats.org/officeDocument/2006/relationships/image" Target="../media/image70.emf"/></Relationships>
</file>

<file path=ppt/drawings/_rels/vmlDrawing11.vml.rels><?xml version="1.0" encoding="UTF-8" standalone="yes"?>
<Relationships xmlns="http://schemas.openxmlformats.org/package/2006/relationships"><Relationship Id="rId11" Type="http://schemas.openxmlformats.org/officeDocument/2006/relationships/image" Target="../media/image89.emf"/><Relationship Id="rId12" Type="http://schemas.openxmlformats.org/officeDocument/2006/relationships/image" Target="../media/image90.emf"/><Relationship Id="rId13" Type="http://schemas.openxmlformats.org/officeDocument/2006/relationships/image" Target="../media/image91.emf"/><Relationship Id="rId14" Type="http://schemas.openxmlformats.org/officeDocument/2006/relationships/image" Target="../media/image92.emf"/><Relationship Id="rId15" Type="http://schemas.openxmlformats.org/officeDocument/2006/relationships/image" Target="../media/image93.emf"/><Relationship Id="rId16" Type="http://schemas.openxmlformats.org/officeDocument/2006/relationships/image" Target="../media/image94.emf"/><Relationship Id="rId17" Type="http://schemas.openxmlformats.org/officeDocument/2006/relationships/image" Target="../media/image95.emf"/><Relationship Id="rId1" Type="http://schemas.openxmlformats.org/officeDocument/2006/relationships/image" Target="../media/image79.emf"/><Relationship Id="rId2" Type="http://schemas.openxmlformats.org/officeDocument/2006/relationships/image" Target="../media/image80.emf"/><Relationship Id="rId3" Type="http://schemas.openxmlformats.org/officeDocument/2006/relationships/image" Target="../media/image81.emf"/><Relationship Id="rId4" Type="http://schemas.openxmlformats.org/officeDocument/2006/relationships/image" Target="../media/image82.emf"/><Relationship Id="rId5" Type="http://schemas.openxmlformats.org/officeDocument/2006/relationships/image" Target="../media/image83.emf"/><Relationship Id="rId6" Type="http://schemas.openxmlformats.org/officeDocument/2006/relationships/image" Target="../media/image84.emf"/><Relationship Id="rId7" Type="http://schemas.openxmlformats.org/officeDocument/2006/relationships/image" Target="../media/image85.emf"/><Relationship Id="rId8" Type="http://schemas.openxmlformats.org/officeDocument/2006/relationships/image" Target="../media/image86.emf"/><Relationship Id="rId9" Type="http://schemas.openxmlformats.org/officeDocument/2006/relationships/image" Target="../media/image87.emf"/><Relationship Id="rId10" Type="http://schemas.openxmlformats.org/officeDocument/2006/relationships/image" Target="../media/image88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4" Type="http://schemas.openxmlformats.org/officeDocument/2006/relationships/image" Target="../media/image99.wmf"/><Relationship Id="rId5" Type="http://schemas.openxmlformats.org/officeDocument/2006/relationships/image" Target="../media/image100.wmf"/><Relationship Id="rId6" Type="http://schemas.openxmlformats.org/officeDocument/2006/relationships/image" Target="../media/image101.wmf"/><Relationship Id="rId7" Type="http://schemas.openxmlformats.org/officeDocument/2006/relationships/image" Target="../media/image102.wmf"/><Relationship Id="rId8" Type="http://schemas.openxmlformats.org/officeDocument/2006/relationships/image" Target="../media/image103.wmf"/><Relationship Id="rId9" Type="http://schemas.openxmlformats.org/officeDocument/2006/relationships/image" Target="../media/image104.wmf"/><Relationship Id="rId10" Type="http://schemas.openxmlformats.org/officeDocument/2006/relationships/image" Target="../media/image105.wmf"/><Relationship Id="rId1" Type="http://schemas.openxmlformats.org/officeDocument/2006/relationships/image" Target="../media/image96.wmf"/><Relationship Id="rId2" Type="http://schemas.openxmlformats.org/officeDocument/2006/relationships/image" Target="../media/image97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4" Type="http://schemas.openxmlformats.org/officeDocument/2006/relationships/image" Target="../media/image117.wmf"/><Relationship Id="rId5" Type="http://schemas.openxmlformats.org/officeDocument/2006/relationships/image" Target="../media/image118.wmf"/><Relationship Id="rId6" Type="http://schemas.openxmlformats.org/officeDocument/2006/relationships/image" Target="../media/image119.wmf"/><Relationship Id="rId7" Type="http://schemas.openxmlformats.org/officeDocument/2006/relationships/image" Target="../media/image120.wmf"/><Relationship Id="rId1" Type="http://schemas.openxmlformats.org/officeDocument/2006/relationships/image" Target="../media/image116.wmf"/><Relationship Id="rId2" Type="http://schemas.openxmlformats.org/officeDocument/2006/relationships/image" Target="../media/image3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wmf"/><Relationship Id="rId4" Type="http://schemas.openxmlformats.org/officeDocument/2006/relationships/image" Target="../media/image124.wmf"/><Relationship Id="rId5" Type="http://schemas.openxmlformats.org/officeDocument/2006/relationships/image" Target="../media/image125.wmf"/><Relationship Id="rId6" Type="http://schemas.openxmlformats.org/officeDocument/2006/relationships/image" Target="../media/image126.wmf"/><Relationship Id="rId1" Type="http://schemas.openxmlformats.org/officeDocument/2006/relationships/image" Target="../media/image121.emf"/><Relationship Id="rId2" Type="http://schemas.openxmlformats.org/officeDocument/2006/relationships/image" Target="../media/image122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wmf"/><Relationship Id="rId2" Type="http://schemas.openxmlformats.org/officeDocument/2006/relationships/image" Target="../media/image128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Relationship Id="rId2" Type="http://schemas.openxmlformats.org/officeDocument/2006/relationships/image" Target="../media/image33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1.emf"/><Relationship Id="rId2" Type="http://schemas.openxmlformats.org/officeDocument/2006/relationships/image" Target="../media/image172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4" Type="http://schemas.openxmlformats.org/officeDocument/2006/relationships/image" Target="../media/image8.wmf"/><Relationship Id="rId5" Type="http://schemas.openxmlformats.org/officeDocument/2006/relationships/image" Target="../media/image9.wmf"/><Relationship Id="rId6" Type="http://schemas.openxmlformats.org/officeDocument/2006/relationships/image" Target="../media/image10.wmf"/><Relationship Id="rId7" Type="http://schemas.openxmlformats.org/officeDocument/2006/relationships/image" Target="../media/image11.wmf"/><Relationship Id="rId8" Type="http://schemas.openxmlformats.org/officeDocument/2006/relationships/image" Target="../media/image12.wmf"/><Relationship Id="rId9" Type="http://schemas.openxmlformats.org/officeDocument/2006/relationships/image" Target="../media/image13.wmf"/><Relationship Id="rId10" Type="http://schemas.openxmlformats.org/officeDocument/2006/relationships/image" Target="../media/image14.wmf"/><Relationship Id="rId11" Type="http://schemas.openxmlformats.org/officeDocument/2006/relationships/image" Target="../media/image15.wmf"/><Relationship Id="rId1" Type="http://schemas.openxmlformats.org/officeDocument/2006/relationships/image" Target="../media/image5.wmf"/><Relationship Id="rId2" Type="http://schemas.openxmlformats.org/officeDocument/2006/relationships/image" Target="../media/image6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4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4" Type="http://schemas.openxmlformats.org/officeDocument/2006/relationships/image" Target="../media/image20.wmf"/><Relationship Id="rId5" Type="http://schemas.openxmlformats.org/officeDocument/2006/relationships/image" Target="../media/image21.wmf"/><Relationship Id="rId1" Type="http://schemas.openxmlformats.org/officeDocument/2006/relationships/image" Target="../media/image17.wmf"/><Relationship Id="rId2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6" Type="http://schemas.openxmlformats.org/officeDocument/2006/relationships/image" Target="../media/image30.emf"/><Relationship Id="rId7" Type="http://schemas.openxmlformats.org/officeDocument/2006/relationships/image" Target="../media/image31.emf"/><Relationship Id="rId1" Type="http://schemas.openxmlformats.org/officeDocument/2006/relationships/image" Target="../media/image25.emf"/><Relationship Id="rId2" Type="http://schemas.openxmlformats.org/officeDocument/2006/relationships/image" Target="../media/image2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Relationship Id="rId2" Type="http://schemas.openxmlformats.org/officeDocument/2006/relationships/image" Target="../media/image33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5" Type="http://schemas.openxmlformats.org/officeDocument/2006/relationships/image" Target="../media/image36.emf"/><Relationship Id="rId6" Type="http://schemas.openxmlformats.org/officeDocument/2006/relationships/image" Target="../media/image37.emf"/><Relationship Id="rId1" Type="http://schemas.openxmlformats.org/officeDocument/2006/relationships/image" Target="../media/image3.wmf"/><Relationship Id="rId2" Type="http://schemas.openxmlformats.org/officeDocument/2006/relationships/image" Target="../media/image4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4" Type="http://schemas.openxmlformats.org/officeDocument/2006/relationships/image" Target="../media/image41.wmf"/><Relationship Id="rId5" Type="http://schemas.openxmlformats.org/officeDocument/2006/relationships/image" Target="../media/image42.wmf"/><Relationship Id="rId6" Type="http://schemas.openxmlformats.org/officeDocument/2006/relationships/image" Target="../media/image43.wmf"/><Relationship Id="rId7" Type="http://schemas.openxmlformats.org/officeDocument/2006/relationships/image" Target="../media/image44.wmf"/><Relationship Id="rId8" Type="http://schemas.openxmlformats.org/officeDocument/2006/relationships/image" Target="../media/image45.wmf"/><Relationship Id="rId1" Type="http://schemas.openxmlformats.org/officeDocument/2006/relationships/image" Target="../media/image38.wmf"/><Relationship Id="rId2" Type="http://schemas.openxmlformats.org/officeDocument/2006/relationships/image" Target="../media/image39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4" Type="http://schemas.openxmlformats.org/officeDocument/2006/relationships/image" Target="../media/image39.wmf"/><Relationship Id="rId5" Type="http://schemas.openxmlformats.org/officeDocument/2006/relationships/image" Target="../media/image46.wmf"/><Relationship Id="rId6" Type="http://schemas.openxmlformats.org/officeDocument/2006/relationships/image" Target="../media/image47.wmf"/><Relationship Id="rId7" Type="http://schemas.openxmlformats.org/officeDocument/2006/relationships/image" Target="../media/image48.wmf"/><Relationship Id="rId8" Type="http://schemas.openxmlformats.org/officeDocument/2006/relationships/image" Target="../media/image49.wmf"/><Relationship Id="rId9" Type="http://schemas.openxmlformats.org/officeDocument/2006/relationships/image" Target="../media/image50.wmf"/><Relationship Id="rId10" Type="http://schemas.openxmlformats.org/officeDocument/2006/relationships/image" Target="../media/image51.wmf"/><Relationship Id="rId1" Type="http://schemas.openxmlformats.org/officeDocument/2006/relationships/image" Target="../media/image40.wmf"/><Relationship Id="rId2" Type="http://schemas.openxmlformats.org/officeDocument/2006/relationships/image" Target="../media/image41.wmf"/></Relationships>
</file>

<file path=ppt/drawings/_rels/vmlDrawing9.vml.rels><?xml version="1.0" encoding="UTF-8" standalone="yes"?>
<Relationships xmlns="http://schemas.openxmlformats.org/package/2006/relationships"><Relationship Id="rId11" Type="http://schemas.openxmlformats.org/officeDocument/2006/relationships/image" Target="../media/image60.emf"/><Relationship Id="rId12" Type="http://schemas.openxmlformats.org/officeDocument/2006/relationships/image" Target="../media/image61.emf"/><Relationship Id="rId13" Type="http://schemas.openxmlformats.org/officeDocument/2006/relationships/image" Target="../media/image62.emf"/><Relationship Id="rId14" Type="http://schemas.openxmlformats.org/officeDocument/2006/relationships/image" Target="../media/image63.emf"/><Relationship Id="rId15" Type="http://schemas.openxmlformats.org/officeDocument/2006/relationships/image" Target="../media/image64.emf"/><Relationship Id="rId1" Type="http://schemas.openxmlformats.org/officeDocument/2006/relationships/image" Target="../media/image52.emf"/><Relationship Id="rId2" Type="http://schemas.openxmlformats.org/officeDocument/2006/relationships/image" Target="../media/image53.emf"/><Relationship Id="rId3" Type="http://schemas.openxmlformats.org/officeDocument/2006/relationships/image" Target="../media/image5.wmf"/><Relationship Id="rId4" Type="http://schemas.openxmlformats.org/officeDocument/2006/relationships/image" Target="../media/image6.wmf"/><Relationship Id="rId5" Type="http://schemas.openxmlformats.org/officeDocument/2006/relationships/image" Target="../media/image54.emf"/><Relationship Id="rId6" Type="http://schemas.openxmlformats.org/officeDocument/2006/relationships/image" Target="../media/image55.emf"/><Relationship Id="rId7" Type="http://schemas.openxmlformats.org/officeDocument/2006/relationships/image" Target="../media/image56.emf"/><Relationship Id="rId8" Type="http://schemas.openxmlformats.org/officeDocument/2006/relationships/image" Target="../media/image57.emf"/><Relationship Id="rId9" Type="http://schemas.openxmlformats.org/officeDocument/2006/relationships/image" Target="../media/image58.emf"/><Relationship Id="rId10" Type="http://schemas.openxmlformats.org/officeDocument/2006/relationships/image" Target="../media/image5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FCA1FF-C398-4BBD-A82A-201B42183AB8}" type="datetimeFigureOut">
              <a:rPr lang="zh-CN" altLang="en-US" smtClean="0"/>
              <a:t>2018/2/5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5DB9AB-0DE6-4BB4-A5D6-B51F21B67C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511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5F4D7-97D9-A648-A727-78B985AFA186}" type="slidenum">
              <a:rPr kumimoji="1" lang="zh-CN" altLang="en-US" smtClean="0"/>
              <a:pPr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8175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5F4D7-97D9-A648-A727-78B985AFA186}" type="slidenum">
              <a:rPr kumimoji="1" lang="zh-CN" altLang="en-US" smtClean="0"/>
              <a:pPr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6208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默认只保留最近的五个</a:t>
            </a:r>
            <a:r>
              <a:rPr lang="en-US" altLang="zh-CN" dirty="0"/>
              <a:t>checkpoint</a:t>
            </a:r>
            <a:r>
              <a:rPr lang="zh-CN" altLang="en-US" dirty="0"/>
              <a:t>文件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DB9AB-0DE6-4BB4-A5D6-B51F21B67C4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579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332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656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8E61D-D431-422C-9764-11DAFE33AB63}" type="datetimeFigureOut">
              <a:rPr lang="en-US" smtClean="0"/>
              <a:t>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675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5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247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2/5/18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181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2/5/18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976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2/5/18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903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2/5/18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307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331444B-B92B-4E27-8C94-BB93EAF5CB18}" type="datetimeFigureOut">
              <a:rPr lang="en-US" smtClean="0"/>
              <a:t>2/5/18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527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2/5/18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990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301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oleObject" Target="../embeddings/oleObject26.bin"/><Relationship Id="rId5" Type="http://schemas.openxmlformats.org/officeDocument/2006/relationships/image" Target="../media/image32.wmf"/><Relationship Id="rId6" Type="http://schemas.openxmlformats.org/officeDocument/2006/relationships/oleObject" Target="../embeddings/oleObject27.bin"/><Relationship Id="rId7" Type="http://schemas.openxmlformats.org/officeDocument/2006/relationships/image" Target="../media/image33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1.bin"/><Relationship Id="rId12" Type="http://schemas.openxmlformats.org/officeDocument/2006/relationships/image" Target="../media/image35.emf"/><Relationship Id="rId13" Type="http://schemas.openxmlformats.org/officeDocument/2006/relationships/oleObject" Target="../embeddings/oleObject32.bin"/><Relationship Id="rId14" Type="http://schemas.openxmlformats.org/officeDocument/2006/relationships/image" Target="../media/image36.emf"/><Relationship Id="rId15" Type="http://schemas.openxmlformats.org/officeDocument/2006/relationships/oleObject" Target="../embeddings/oleObject33.bin"/><Relationship Id="rId16" Type="http://schemas.openxmlformats.org/officeDocument/2006/relationships/image" Target="../media/image37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<Relationship Id="rId4" Type="http://schemas.openxmlformats.org/officeDocument/2006/relationships/image" Target="../media/image2.png"/><Relationship Id="rId5" Type="http://schemas.openxmlformats.org/officeDocument/2006/relationships/oleObject" Target="../embeddings/oleObject28.bin"/><Relationship Id="rId6" Type="http://schemas.openxmlformats.org/officeDocument/2006/relationships/image" Target="../media/image3.wmf"/><Relationship Id="rId7" Type="http://schemas.openxmlformats.org/officeDocument/2006/relationships/oleObject" Target="../embeddings/oleObject29.bin"/><Relationship Id="rId8" Type="http://schemas.openxmlformats.org/officeDocument/2006/relationships/image" Target="../media/image4.wmf"/><Relationship Id="rId9" Type="http://schemas.openxmlformats.org/officeDocument/2006/relationships/oleObject" Target="../embeddings/oleObject30.bin"/><Relationship Id="rId10" Type="http://schemas.openxmlformats.org/officeDocument/2006/relationships/image" Target="../media/image34.emf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.wmf"/><Relationship Id="rId12" Type="http://schemas.openxmlformats.org/officeDocument/2006/relationships/oleObject" Target="../embeddings/oleObject38.bin"/><Relationship Id="rId13" Type="http://schemas.openxmlformats.org/officeDocument/2006/relationships/image" Target="../media/image42.wmf"/><Relationship Id="rId14" Type="http://schemas.openxmlformats.org/officeDocument/2006/relationships/oleObject" Target="../embeddings/oleObject39.bin"/><Relationship Id="rId15" Type="http://schemas.openxmlformats.org/officeDocument/2006/relationships/image" Target="../media/image43.wmf"/><Relationship Id="rId16" Type="http://schemas.openxmlformats.org/officeDocument/2006/relationships/oleObject" Target="../embeddings/oleObject40.bin"/><Relationship Id="rId17" Type="http://schemas.openxmlformats.org/officeDocument/2006/relationships/image" Target="../media/image44.wmf"/><Relationship Id="rId18" Type="http://schemas.openxmlformats.org/officeDocument/2006/relationships/oleObject" Target="../embeddings/oleObject41.bin"/><Relationship Id="rId19" Type="http://schemas.openxmlformats.org/officeDocument/2006/relationships/image" Target="../media/image45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4" Type="http://schemas.openxmlformats.org/officeDocument/2006/relationships/oleObject" Target="../embeddings/oleObject34.bin"/><Relationship Id="rId5" Type="http://schemas.openxmlformats.org/officeDocument/2006/relationships/image" Target="../media/image38.wmf"/><Relationship Id="rId6" Type="http://schemas.openxmlformats.org/officeDocument/2006/relationships/oleObject" Target="../embeddings/oleObject35.bin"/><Relationship Id="rId7" Type="http://schemas.openxmlformats.org/officeDocument/2006/relationships/image" Target="../media/image39.wmf"/><Relationship Id="rId8" Type="http://schemas.openxmlformats.org/officeDocument/2006/relationships/oleObject" Target="../embeddings/oleObject36.bin"/><Relationship Id="rId9" Type="http://schemas.openxmlformats.org/officeDocument/2006/relationships/image" Target="../media/image40.wmf"/><Relationship Id="rId10" Type="http://schemas.openxmlformats.org/officeDocument/2006/relationships/oleObject" Target="../embeddings/oleObject37.bin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wmf"/><Relationship Id="rId20" Type="http://schemas.openxmlformats.org/officeDocument/2006/relationships/oleObject" Target="../embeddings/oleObject50.bin"/><Relationship Id="rId21" Type="http://schemas.openxmlformats.org/officeDocument/2006/relationships/image" Target="../media/image50.wmf"/><Relationship Id="rId22" Type="http://schemas.openxmlformats.org/officeDocument/2006/relationships/oleObject" Target="../embeddings/oleObject51.bin"/><Relationship Id="rId23" Type="http://schemas.openxmlformats.org/officeDocument/2006/relationships/image" Target="../media/image51.wmf"/><Relationship Id="rId10" Type="http://schemas.openxmlformats.org/officeDocument/2006/relationships/oleObject" Target="../embeddings/oleObject45.bin"/><Relationship Id="rId11" Type="http://schemas.openxmlformats.org/officeDocument/2006/relationships/image" Target="../media/image39.wmf"/><Relationship Id="rId12" Type="http://schemas.openxmlformats.org/officeDocument/2006/relationships/oleObject" Target="../embeddings/oleObject46.bin"/><Relationship Id="rId13" Type="http://schemas.openxmlformats.org/officeDocument/2006/relationships/image" Target="../media/image46.wmf"/><Relationship Id="rId14" Type="http://schemas.openxmlformats.org/officeDocument/2006/relationships/oleObject" Target="../embeddings/oleObject47.bin"/><Relationship Id="rId15" Type="http://schemas.openxmlformats.org/officeDocument/2006/relationships/image" Target="../media/image47.wmf"/><Relationship Id="rId16" Type="http://schemas.openxmlformats.org/officeDocument/2006/relationships/oleObject" Target="../embeddings/oleObject48.bin"/><Relationship Id="rId17" Type="http://schemas.openxmlformats.org/officeDocument/2006/relationships/image" Target="../media/image48.wmf"/><Relationship Id="rId18" Type="http://schemas.openxmlformats.org/officeDocument/2006/relationships/oleObject" Target="../embeddings/oleObject49.bin"/><Relationship Id="rId19" Type="http://schemas.openxmlformats.org/officeDocument/2006/relationships/image" Target="../media/image49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4" Type="http://schemas.openxmlformats.org/officeDocument/2006/relationships/oleObject" Target="../embeddings/oleObject42.bin"/><Relationship Id="rId5" Type="http://schemas.openxmlformats.org/officeDocument/2006/relationships/image" Target="../media/image40.wmf"/><Relationship Id="rId6" Type="http://schemas.openxmlformats.org/officeDocument/2006/relationships/oleObject" Target="../embeddings/oleObject43.bin"/><Relationship Id="rId7" Type="http://schemas.openxmlformats.org/officeDocument/2006/relationships/image" Target="../media/image41.wmf"/><Relationship Id="rId8" Type="http://schemas.openxmlformats.org/officeDocument/2006/relationships/oleObject" Target="../embeddings/oleObject44.bin"/></Relationships>
</file>

<file path=ppt/slides/_rels/slide17.xml.rels><?xml version="1.0" encoding="UTF-8" standalone="yes"?>
<Relationships xmlns="http://schemas.openxmlformats.org/package/2006/relationships"><Relationship Id="rId20" Type="http://schemas.openxmlformats.org/officeDocument/2006/relationships/oleObject" Target="../embeddings/oleObject60.bin"/><Relationship Id="rId21" Type="http://schemas.openxmlformats.org/officeDocument/2006/relationships/image" Target="../media/image58.emf"/><Relationship Id="rId22" Type="http://schemas.openxmlformats.org/officeDocument/2006/relationships/oleObject" Target="../embeddings/oleObject61.bin"/><Relationship Id="rId23" Type="http://schemas.openxmlformats.org/officeDocument/2006/relationships/image" Target="../media/image59.emf"/><Relationship Id="rId24" Type="http://schemas.openxmlformats.org/officeDocument/2006/relationships/oleObject" Target="../embeddings/oleObject62.bin"/><Relationship Id="rId25" Type="http://schemas.openxmlformats.org/officeDocument/2006/relationships/image" Target="../media/image60.emf"/><Relationship Id="rId26" Type="http://schemas.openxmlformats.org/officeDocument/2006/relationships/oleObject" Target="../embeddings/oleObject63.bin"/><Relationship Id="rId27" Type="http://schemas.openxmlformats.org/officeDocument/2006/relationships/image" Target="../media/image61.emf"/><Relationship Id="rId28" Type="http://schemas.openxmlformats.org/officeDocument/2006/relationships/oleObject" Target="../embeddings/oleObject64.bin"/><Relationship Id="rId29" Type="http://schemas.openxmlformats.org/officeDocument/2006/relationships/image" Target="../media/image62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4" Type="http://schemas.openxmlformats.org/officeDocument/2006/relationships/oleObject" Target="../embeddings/oleObject52.bin"/><Relationship Id="rId5" Type="http://schemas.openxmlformats.org/officeDocument/2006/relationships/image" Target="../media/image52.emf"/><Relationship Id="rId30" Type="http://schemas.openxmlformats.org/officeDocument/2006/relationships/oleObject" Target="../embeddings/oleObject65.bin"/><Relationship Id="rId31" Type="http://schemas.openxmlformats.org/officeDocument/2006/relationships/image" Target="../media/image63.emf"/><Relationship Id="rId32" Type="http://schemas.openxmlformats.org/officeDocument/2006/relationships/oleObject" Target="../embeddings/oleObject66.bin"/><Relationship Id="rId9" Type="http://schemas.openxmlformats.org/officeDocument/2006/relationships/image" Target="../media/image5.wmf"/><Relationship Id="rId6" Type="http://schemas.openxmlformats.org/officeDocument/2006/relationships/oleObject" Target="../embeddings/oleObject53.bin"/><Relationship Id="rId7" Type="http://schemas.openxmlformats.org/officeDocument/2006/relationships/image" Target="../media/image53.emf"/><Relationship Id="rId8" Type="http://schemas.openxmlformats.org/officeDocument/2006/relationships/oleObject" Target="../embeddings/oleObject54.bin"/><Relationship Id="rId33" Type="http://schemas.openxmlformats.org/officeDocument/2006/relationships/image" Target="../media/image64.emf"/><Relationship Id="rId10" Type="http://schemas.openxmlformats.org/officeDocument/2006/relationships/oleObject" Target="../embeddings/oleObject55.bin"/><Relationship Id="rId11" Type="http://schemas.openxmlformats.org/officeDocument/2006/relationships/image" Target="../media/image6.wmf"/><Relationship Id="rId12" Type="http://schemas.openxmlformats.org/officeDocument/2006/relationships/oleObject" Target="../embeddings/oleObject56.bin"/><Relationship Id="rId13" Type="http://schemas.openxmlformats.org/officeDocument/2006/relationships/image" Target="../media/image54.emf"/><Relationship Id="rId14" Type="http://schemas.openxmlformats.org/officeDocument/2006/relationships/oleObject" Target="../embeddings/oleObject57.bin"/><Relationship Id="rId15" Type="http://schemas.openxmlformats.org/officeDocument/2006/relationships/image" Target="../media/image55.emf"/><Relationship Id="rId16" Type="http://schemas.openxmlformats.org/officeDocument/2006/relationships/oleObject" Target="../embeddings/oleObject58.bin"/><Relationship Id="rId17" Type="http://schemas.openxmlformats.org/officeDocument/2006/relationships/image" Target="../media/image56.emf"/><Relationship Id="rId18" Type="http://schemas.openxmlformats.org/officeDocument/2006/relationships/oleObject" Target="../embeddings/oleObject59.bin"/><Relationship Id="rId19" Type="http://schemas.openxmlformats.org/officeDocument/2006/relationships/image" Target="../media/image57.emf"/></Relationships>
</file>

<file path=ppt/slides/_rels/slide18.xml.rels><?xml version="1.0" encoding="UTF-8" standalone="yes"?>
<Relationships xmlns="http://schemas.openxmlformats.org/package/2006/relationships"><Relationship Id="rId20" Type="http://schemas.openxmlformats.org/officeDocument/2006/relationships/oleObject" Target="../embeddings/oleObject75.bin"/><Relationship Id="rId21" Type="http://schemas.openxmlformats.org/officeDocument/2006/relationships/oleObject" Target="../embeddings/oleObject76.bin"/><Relationship Id="rId22" Type="http://schemas.openxmlformats.org/officeDocument/2006/relationships/oleObject" Target="../embeddings/oleObject77.bin"/><Relationship Id="rId23" Type="http://schemas.openxmlformats.org/officeDocument/2006/relationships/oleObject" Target="../embeddings/oleObject78.bin"/><Relationship Id="rId24" Type="http://schemas.openxmlformats.org/officeDocument/2006/relationships/oleObject" Target="../embeddings/oleObject79.bin"/><Relationship Id="rId25" Type="http://schemas.openxmlformats.org/officeDocument/2006/relationships/image" Target="../media/image69.emf"/><Relationship Id="rId26" Type="http://schemas.openxmlformats.org/officeDocument/2006/relationships/oleObject" Target="../embeddings/oleObject80.bin"/><Relationship Id="rId27" Type="http://schemas.openxmlformats.org/officeDocument/2006/relationships/image" Target="../media/image70.emf"/><Relationship Id="rId28" Type="http://schemas.openxmlformats.org/officeDocument/2006/relationships/oleObject" Target="../embeddings/oleObject81.bin"/><Relationship Id="rId29" Type="http://schemas.openxmlformats.org/officeDocument/2006/relationships/image" Target="../media/image71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4" Type="http://schemas.openxmlformats.org/officeDocument/2006/relationships/oleObject" Target="../embeddings/oleObject67.bin"/><Relationship Id="rId5" Type="http://schemas.openxmlformats.org/officeDocument/2006/relationships/image" Target="../media/image52.emf"/><Relationship Id="rId30" Type="http://schemas.openxmlformats.org/officeDocument/2006/relationships/oleObject" Target="../embeddings/oleObject82.bin"/><Relationship Id="rId31" Type="http://schemas.openxmlformats.org/officeDocument/2006/relationships/image" Target="../media/image72.wmf"/><Relationship Id="rId32" Type="http://schemas.openxmlformats.org/officeDocument/2006/relationships/oleObject" Target="../embeddings/oleObject83.bin"/><Relationship Id="rId9" Type="http://schemas.openxmlformats.org/officeDocument/2006/relationships/image" Target="../media/image65.emf"/><Relationship Id="rId6" Type="http://schemas.openxmlformats.org/officeDocument/2006/relationships/oleObject" Target="../embeddings/oleObject68.bin"/><Relationship Id="rId7" Type="http://schemas.openxmlformats.org/officeDocument/2006/relationships/image" Target="../media/image53.emf"/><Relationship Id="rId8" Type="http://schemas.openxmlformats.org/officeDocument/2006/relationships/oleObject" Target="../embeddings/oleObject69.bin"/><Relationship Id="rId33" Type="http://schemas.openxmlformats.org/officeDocument/2006/relationships/image" Target="../media/image73.emf"/><Relationship Id="rId34" Type="http://schemas.openxmlformats.org/officeDocument/2006/relationships/oleObject" Target="../embeddings/oleObject84.bin"/><Relationship Id="rId35" Type="http://schemas.openxmlformats.org/officeDocument/2006/relationships/image" Target="../media/image74.emf"/><Relationship Id="rId36" Type="http://schemas.openxmlformats.org/officeDocument/2006/relationships/oleObject" Target="../embeddings/oleObject85.bin"/><Relationship Id="rId10" Type="http://schemas.openxmlformats.org/officeDocument/2006/relationships/oleObject" Target="../embeddings/oleObject70.bin"/><Relationship Id="rId11" Type="http://schemas.openxmlformats.org/officeDocument/2006/relationships/image" Target="../media/image56.emf"/><Relationship Id="rId12" Type="http://schemas.openxmlformats.org/officeDocument/2006/relationships/oleObject" Target="../embeddings/oleObject71.bin"/><Relationship Id="rId13" Type="http://schemas.openxmlformats.org/officeDocument/2006/relationships/image" Target="../media/image57.emf"/><Relationship Id="rId14" Type="http://schemas.openxmlformats.org/officeDocument/2006/relationships/oleObject" Target="../embeddings/oleObject72.bin"/><Relationship Id="rId15" Type="http://schemas.openxmlformats.org/officeDocument/2006/relationships/image" Target="../media/image66.emf"/><Relationship Id="rId16" Type="http://schemas.openxmlformats.org/officeDocument/2006/relationships/oleObject" Target="../embeddings/oleObject73.bin"/><Relationship Id="rId17" Type="http://schemas.openxmlformats.org/officeDocument/2006/relationships/image" Target="../media/image67.emf"/><Relationship Id="rId18" Type="http://schemas.openxmlformats.org/officeDocument/2006/relationships/oleObject" Target="../embeddings/oleObject74.bin"/><Relationship Id="rId19" Type="http://schemas.openxmlformats.org/officeDocument/2006/relationships/image" Target="../media/image68.emf"/><Relationship Id="rId37" Type="http://schemas.openxmlformats.org/officeDocument/2006/relationships/image" Target="../media/image75.emf"/><Relationship Id="rId38" Type="http://schemas.openxmlformats.org/officeDocument/2006/relationships/oleObject" Target="../embeddings/oleObject86.bin"/><Relationship Id="rId39" Type="http://schemas.openxmlformats.org/officeDocument/2006/relationships/image" Target="../media/image76.emf"/><Relationship Id="rId40" Type="http://schemas.openxmlformats.org/officeDocument/2006/relationships/oleObject" Target="../embeddings/oleObject87.bin"/><Relationship Id="rId41" Type="http://schemas.openxmlformats.org/officeDocument/2006/relationships/image" Target="../media/image77.wmf"/><Relationship Id="rId42" Type="http://schemas.openxmlformats.org/officeDocument/2006/relationships/oleObject" Target="../embeddings/oleObject88.bin"/><Relationship Id="rId43" Type="http://schemas.openxmlformats.org/officeDocument/2006/relationships/image" Target="../media/image78.wmf"/></Relationships>
</file>

<file path=ppt/slides/_rels/slide19.xml.rels><?xml version="1.0" encoding="UTF-8" standalone="yes"?>
<Relationships xmlns="http://schemas.openxmlformats.org/package/2006/relationships"><Relationship Id="rId20" Type="http://schemas.openxmlformats.org/officeDocument/2006/relationships/oleObject" Target="../embeddings/oleObject97.bin"/><Relationship Id="rId21" Type="http://schemas.openxmlformats.org/officeDocument/2006/relationships/image" Target="../media/image87.emf"/><Relationship Id="rId22" Type="http://schemas.openxmlformats.org/officeDocument/2006/relationships/oleObject" Target="../embeddings/oleObject98.bin"/><Relationship Id="rId23" Type="http://schemas.openxmlformats.org/officeDocument/2006/relationships/image" Target="../media/image88.emf"/><Relationship Id="rId24" Type="http://schemas.openxmlformats.org/officeDocument/2006/relationships/oleObject" Target="../embeddings/oleObject99.bin"/><Relationship Id="rId25" Type="http://schemas.openxmlformats.org/officeDocument/2006/relationships/image" Target="../media/image89.emf"/><Relationship Id="rId26" Type="http://schemas.openxmlformats.org/officeDocument/2006/relationships/oleObject" Target="../embeddings/oleObject100.bin"/><Relationship Id="rId27" Type="http://schemas.openxmlformats.org/officeDocument/2006/relationships/image" Target="../media/image90.emf"/><Relationship Id="rId28" Type="http://schemas.openxmlformats.org/officeDocument/2006/relationships/oleObject" Target="../embeddings/oleObject101.bin"/><Relationship Id="rId29" Type="http://schemas.openxmlformats.org/officeDocument/2006/relationships/image" Target="../media/image91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4" Type="http://schemas.openxmlformats.org/officeDocument/2006/relationships/oleObject" Target="../embeddings/oleObject89.bin"/><Relationship Id="rId5" Type="http://schemas.openxmlformats.org/officeDocument/2006/relationships/image" Target="../media/image79.emf"/><Relationship Id="rId30" Type="http://schemas.openxmlformats.org/officeDocument/2006/relationships/oleObject" Target="../embeddings/oleObject102.bin"/><Relationship Id="rId31" Type="http://schemas.openxmlformats.org/officeDocument/2006/relationships/image" Target="../media/image92.emf"/><Relationship Id="rId32" Type="http://schemas.openxmlformats.org/officeDocument/2006/relationships/oleObject" Target="../embeddings/oleObject103.bin"/><Relationship Id="rId9" Type="http://schemas.openxmlformats.org/officeDocument/2006/relationships/image" Target="../media/image81.emf"/><Relationship Id="rId6" Type="http://schemas.openxmlformats.org/officeDocument/2006/relationships/oleObject" Target="../embeddings/oleObject90.bin"/><Relationship Id="rId7" Type="http://schemas.openxmlformats.org/officeDocument/2006/relationships/image" Target="../media/image80.emf"/><Relationship Id="rId8" Type="http://schemas.openxmlformats.org/officeDocument/2006/relationships/oleObject" Target="../embeddings/oleObject91.bin"/><Relationship Id="rId33" Type="http://schemas.openxmlformats.org/officeDocument/2006/relationships/oleObject" Target="../embeddings/oleObject104.bin"/><Relationship Id="rId34" Type="http://schemas.openxmlformats.org/officeDocument/2006/relationships/oleObject" Target="../embeddings/oleObject105.bin"/><Relationship Id="rId35" Type="http://schemas.openxmlformats.org/officeDocument/2006/relationships/oleObject" Target="../embeddings/oleObject106.bin"/><Relationship Id="rId36" Type="http://schemas.openxmlformats.org/officeDocument/2006/relationships/oleObject" Target="../embeddings/oleObject107.bin"/><Relationship Id="rId10" Type="http://schemas.openxmlformats.org/officeDocument/2006/relationships/oleObject" Target="../embeddings/oleObject92.bin"/><Relationship Id="rId11" Type="http://schemas.openxmlformats.org/officeDocument/2006/relationships/image" Target="../media/image82.emf"/><Relationship Id="rId12" Type="http://schemas.openxmlformats.org/officeDocument/2006/relationships/oleObject" Target="../embeddings/oleObject93.bin"/><Relationship Id="rId13" Type="http://schemas.openxmlformats.org/officeDocument/2006/relationships/image" Target="../media/image83.emf"/><Relationship Id="rId14" Type="http://schemas.openxmlformats.org/officeDocument/2006/relationships/oleObject" Target="../embeddings/oleObject94.bin"/><Relationship Id="rId15" Type="http://schemas.openxmlformats.org/officeDocument/2006/relationships/image" Target="../media/image84.emf"/><Relationship Id="rId16" Type="http://schemas.openxmlformats.org/officeDocument/2006/relationships/oleObject" Target="../embeddings/oleObject95.bin"/><Relationship Id="rId17" Type="http://schemas.openxmlformats.org/officeDocument/2006/relationships/image" Target="../media/image85.emf"/><Relationship Id="rId18" Type="http://schemas.openxmlformats.org/officeDocument/2006/relationships/oleObject" Target="../embeddings/oleObject96.bin"/><Relationship Id="rId19" Type="http://schemas.openxmlformats.org/officeDocument/2006/relationships/image" Target="../media/image86.emf"/><Relationship Id="rId37" Type="http://schemas.openxmlformats.org/officeDocument/2006/relationships/oleObject" Target="../embeddings/oleObject108.bin"/><Relationship Id="rId38" Type="http://schemas.openxmlformats.org/officeDocument/2006/relationships/image" Target="../media/image93.emf"/><Relationship Id="rId39" Type="http://schemas.openxmlformats.org/officeDocument/2006/relationships/oleObject" Target="../embeddings/oleObject109.bin"/><Relationship Id="rId40" Type="http://schemas.openxmlformats.org/officeDocument/2006/relationships/image" Target="../media/image94.emf"/><Relationship Id="rId41" Type="http://schemas.openxmlformats.org/officeDocument/2006/relationships/oleObject" Target="../embeddings/oleObject110.bin"/><Relationship Id="rId42" Type="http://schemas.openxmlformats.org/officeDocument/2006/relationships/image" Target="../media/image9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98.wmf"/><Relationship Id="rId20" Type="http://schemas.openxmlformats.org/officeDocument/2006/relationships/oleObject" Target="../embeddings/oleObject119.bin"/><Relationship Id="rId21" Type="http://schemas.openxmlformats.org/officeDocument/2006/relationships/image" Target="../media/image104.wmf"/><Relationship Id="rId22" Type="http://schemas.openxmlformats.org/officeDocument/2006/relationships/oleObject" Target="../embeddings/oleObject120.bin"/><Relationship Id="rId23" Type="http://schemas.openxmlformats.org/officeDocument/2006/relationships/image" Target="../media/image105.wmf"/><Relationship Id="rId10" Type="http://schemas.openxmlformats.org/officeDocument/2006/relationships/oleObject" Target="../embeddings/oleObject114.bin"/><Relationship Id="rId11" Type="http://schemas.openxmlformats.org/officeDocument/2006/relationships/image" Target="../media/image99.wmf"/><Relationship Id="rId12" Type="http://schemas.openxmlformats.org/officeDocument/2006/relationships/oleObject" Target="../embeddings/oleObject115.bin"/><Relationship Id="rId13" Type="http://schemas.openxmlformats.org/officeDocument/2006/relationships/image" Target="../media/image100.wmf"/><Relationship Id="rId14" Type="http://schemas.openxmlformats.org/officeDocument/2006/relationships/oleObject" Target="../embeddings/oleObject116.bin"/><Relationship Id="rId15" Type="http://schemas.openxmlformats.org/officeDocument/2006/relationships/image" Target="../media/image101.wmf"/><Relationship Id="rId16" Type="http://schemas.openxmlformats.org/officeDocument/2006/relationships/oleObject" Target="../embeddings/oleObject117.bin"/><Relationship Id="rId17" Type="http://schemas.openxmlformats.org/officeDocument/2006/relationships/image" Target="../media/image102.wmf"/><Relationship Id="rId18" Type="http://schemas.openxmlformats.org/officeDocument/2006/relationships/oleObject" Target="../embeddings/oleObject118.bin"/><Relationship Id="rId19" Type="http://schemas.openxmlformats.org/officeDocument/2006/relationships/image" Target="../media/image103.w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4" Type="http://schemas.openxmlformats.org/officeDocument/2006/relationships/oleObject" Target="../embeddings/oleObject111.bin"/><Relationship Id="rId5" Type="http://schemas.openxmlformats.org/officeDocument/2006/relationships/image" Target="../media/image96.wmf"/><Relationship Id="rId6" Type="http://schemas.openxmlformats.org/officeDocument/2006/relationships/oleObject" Target="../embeddings/oleObject112.bin"/><Relationship Id="rId7" Type="http://schemas.openxmlformats.org/officeDocument/2006/relationships/image" Target="../media/image97.wmf"/><Relationship Id="rId8" Type="http://schemas.openxmlformats.org/officeDocument/2006/relationships/oleObject" Target="../embeddings/oleObject113.bin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6.png"/><Relationship Id="rId12" Type="http://schemas.openxmlformats.org/officeDocument/2006/relationships/image" Target="../media/image107.png"/><Relationship Id="rId13" Type="http://schemas.openxmlformats.org/officeDocument/2006/relationships/oleObject" Target="../embeddings/oleObject121.bin"/><Relationship Id="rId14" Type="http://schemas.openxmlformats.org/officeDocument/2006/relationships/image" Target="../media/image105.wmf"/><Relationship Id="rId15" Type="http://schemas.openxmlformats.org/officeDocument/2006/relationships/image" Target="../media/image108.png"/><Relationship Id="rId16" Type="http://schemas.openxmlformats.org/officeDocument/2006/relationships/image" Target="../media/image109.png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9" Type="http://schemas.openxmlformats.org/officeDocument/2006/relationships/image" Target="../media/image104.png"/><Relationship Id="rId10" Type="http://schemas.openxmlformats.org/officeDocument/2006/relationships/image" Target="../media/image105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6.png"/><Relationship Id="rId12" Type="http://schemas.openxmlformats.org/officeDocument/2006/relationships/image" Target="../media/image112.png"/><Relationship Id="rId13" Type="http://schemas.openxmlformats.org/officeDocument/2006/relationships/oleObject" Target="../embeddings/oleObject122.bin"/><Relationship Id="rId14" Type="http://schemas.openxmlformats.org/officeDocument/2006/relationships/image" Target="../media/image105.wmf"/><Relationship Id="rId15" Type="http://schemas.openxmlformats.org/officeDocument/2006/relationships/image" Target="../media/image108.png"/><Relationship Id="rId16" Type="http://schemas.openxmlformats.org/officeDocument/2006/relationships/image" Target="../media/image113.png"/><Relationship Id="rId17" Type="http://schemas.openxmlformats.org/officeDocument/2006/relationships/image" Target="../media/image114.png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10.png"/><Relationship Id="rId9" Type="http://schemas.openxmlformats.org/officeDocument/2006/relationships/image" Target="../media/image111.png"/><Relationship Id="rId10" Type="http://schemas.openxmlformats.org/officeDocument/2006/relationships/image" Target="../media/image10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15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7.wmf"/><Relationship Id="rId12" Type="http://schemas.openxmlformats.org/officeDocument/2006/relationships/oleObject" Target="../embeddings/oleObject127.bin"/><Relationship Id="rId13" Type="http://schemas.openxmlformats.org/officeDocument/2006/relationships/image" Target="../media/image118.wmf"/><Relationship Id="rId14" Type="http://schemas.openxmlformats.org/officeDocument/2006/relationships/oleObject" Target="../embeddings/oleObject128.bin"/><Relationship Id="rId15" Type="http://schemas.openxmlformats.org/officeDocument/2006/relationships/image" Target="../media/image119.wmf"/><Relationship Id="rId16" Type="http://schemas.openxmlformats.org/officeDocument/2006/relationships/oleObject" Target="../embeddings/oleObject129.bin"/><Relationship Id="rId17" Type="http://schemas.openxmlformats.org/officeDocument/2006/relationships/image" Target="../media/image120.w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4" Type="http://schemas.openxmlformats.org/officeDocument/2006/relationships/oleObject" Target="../embeddings/oleObject123.bin"/><Relationship Id="rId5" Type="http://schemas.openxmlformats.org/officeDocument/2006/relationships/image" Target="../media/image116.wmf"/><Relationship Id="rId6" Type="http://schemas.openxmlformats.org/officeDocument/2006/relationships/oleObject" Target="../embeddings/oleObject124.bin"/><Relationship Id="rId7" Type="http://schemas.openxmlformats.org/officeDocument/2006/relationships/image" Target="../media/image3.wmf"/><Relationship Id="rId8" Type="http://schemas.openxmlformats.org/officeDocument/2006/relationships/oleObject" Target="../embeddings/oleObject125.bin"/><Relationship Id="rId9" Type="http://schemas.openxmlformats.org/officeDocument/2006/relationships/image" Target="../media/image4.wmf"/><Relationship Id="rId10" Type="http://schemas.openxmlformats.org/officeDocument/2006/relationships/oleObject" Target="../embeddings/oleObject126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Relationship Id="rId9" Type="http://schemas.openxmlformats.org/officeDocument/2006/relationships/image" Target="../media/image127.png"/><Relationship Id="rId10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3.w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4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4.wmf"/><Relationship Id="rId12" Type="http://schemas.openxmlformats.org/officeDocument/2006/relationships/oleObject" Target="../embeddings/oleObject134.bin"/><Relationship Id="rId13" Type="http://schemas.openxmlformats.org/officeDocument/2006/relationships/image" Target="../media/image125.wmf"/><Relationship Id="rId14" Type="http://schemas.openxmlformats.org/officeDocument/2006/relationships/oleObject" Target="../embeddings/oleObject135.bin"/><Relationship Id="rId15" Type="http://schemas.openxmlformats.org/officeDocument/2006/relationships/image" Target="../media/image126.w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4" Type="http://schemas.openxmlformats.org/officeDocument/2006/relationships/oleObject" Target="../embeddings/oleObject130.bin"/><Relationship Id="rId5" Type="http://schemas.openxmlformats.org/officeDocument/2006/relationships/image" Target="../media/image121.emf"/><Relationship Id="rId6" Type="http://schemas.openxmlformats.org/officeDocument/2006/relationships/oleObject" Target="../embeddings/oleObject131.bin"/><Relationship Id="rId7" Type="http://schemas.openxmlformats.org/officeDocument/2006/relationships/image" Target="../media/image122.emf"/><Relationship Id="rId8" Type="http://schemas.openxmlformats.org/officeDocument/2006/relationships/oleObject" Target="../embeddings/oleObject132.bin"/><Relationship Id="rId9" Type="http://schemas.openxmlformats.org/officeDocument/2006/relationships/image" Target="../media/image123.wmf"/><Relationship Id="rId10" Type="http://schemas.openxmlformats.org/officeDocument/2006/relationships/oleObject" Target="../embeddings/oleObject133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oleObject" Target="../embeddings/oleObject136.bin"/><Relationship Id="rId5" Type="http://schemas.openxmlformats.org/officeDocument/2006/relationships/image" Target="../media/image127.wmf"/><Relationship Id="rId6" Type="http://schemas.openxmlformats.org/officeDocument/2006/relationships/oleObject" Target="../embeddings/oleObject137.bin"/><Relationship Id="rId7" Type="http://schemas.openxmlformats.org/officeDocument/2006/relationships/image" Target="../media/image128.w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oleObject" Target="../embeddings/oleObject138.bin"/><Relationship Id="rId5" Type="http://schemas.openxmlformats.org/officeDocument/2006/relationships/image" Target="../media/image32.wmf"/><Relationship Id="rId6" Type="http://schemas.openxmlformats.org/officeDocument/2006/relationships/oleObject" Target="../embeddings/oleObject139.bin"/><Relationship Id="rId7" Type="http://schemas.openxmlformats.org/officeDocument/2006/relationships/image" Target="../media/image33.w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129.gi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wmf"/><Relationship Id="rId20" Type="http://schemas.openxmlformats.org/officeDocument/2006/relationships/image" Target="../media/image12.wmf"/><Relationship Id="rId21" Type="http://schemas.openxmlformats.org/officeDocument/2006/relationships/oleObject" Target="../embeddings/oleObject11.bin"/><Relationship Id="rId22" Type="http://schemas.openxmlformats.org/officeDocument/2006/relationships/image" Target="../media/image13.wmf"/><Relationship Id="rId23" Type="http://schemas.openxmlformats.org/officeDocument/2006/relationships/oleObject" Target="../embeddings/oleObject12.bin"/><Relationship Id="rId24" Type="http://schemas.openxmlformats.org/officeDocument/2006/relationships/image" Target="../media/image14.wmf"/><Relationship Id="rId25" Type="http://schemas.openxmlformats.org/officeDocument/2006/relationships/oleObject" Target="../embeddings/oleObject13.bin"/><Relationship Id="rId26" Type="http://schemas.openxmlformats.org/officeDocument/2006/relationships/image" Target="../media/image15.wmf"/><Relationship Id="rId10" Type="http://schemas.openxmlformats.org/officeDocument/2006/relationships/image" Target="../media/image16.png"/><Relationship Id="rId11" Type="http://schemas.openxmlformats.org/officeDocument/2006/relationships/oleObject" Target="../embeddings/oleObject6.bin"/><Relationship Id="rId12" Type="http://schemas.openxmlformats.org/officeDocument/2006/relationships/image" Target="../media/image8.wmf"/><Relationship Id="rId13" Type="http://schemas.openxmlformats.org/officeDocument/2006/relationships/oleObject" Target="../embeddings/oleObject7.bin"/><Relationship Id="rId14" Type="http://schemas.openxmlformats.org/officeDocument/2006/relationships/image" Target="../media/image9.wmf"/><Relationship Id="rId15" Type="http://schemas.openxmlformats.org/officeDocument/2006/relationships/oleObject" Target="../embeddings/oleObject8.bin"/><Relationship Id="rId16" Type="http://schemas.openxmlformats.org/officeDocument/2006/relationships/image" Target="../media/image10.wmf"/><Relationship Id="rId17" Type="http://schemas.openxmlformats.org/officeDocument/2006/relationships/oleObject" Target="../embeddings/oleObject9.bin"/><Relationship Id="rId18" Type="http://schemas.openxmlformats.org/officeDocument/2006/relationships/image" Target="../media/image11.wmf"/><Relationship Id="rId19" Type="http://schemas.openxmlformats.org/officeDocument/2006/relationships/oleObject" Target="../embeddings/oleObject10.bin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4" Type="http://schemas.openxmlformats.org/officeDocument/2006/relationships/oleObject" Target="../embeddings/oleObject3.bin"/><Relationship Id="rId5" Type="http://schemas.openxmlformats.org/officeDocument/2006/relationships/image" Target="../media/image5.w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6.wmf"/><Relationship Id="rId8" Type="http://schemas.openxmlformats.org/officeDocument/2006/relationships/oleObject" Target="../embeddings/oleObject5.bin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3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4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5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5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5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60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6.bin"/><Relationship Id="rId12" Type="http://schemas.openxmlformats.org/officeDocument/2006/relationships/image" Target="../media/image19.wmf"/><Relationship Id="rId13" Type="http://schemas.openxmlformats.org/officeDocument/2006/relationships/oleObject" Target="../embeddings/oleObject17.bin"/><Relationship Id="rId14" Type="http://schemas.openxmlformats.org/officeDocument/2006/relationships/image" Target="../media/image20.wmf"/><Relationship Id="rId15" Type="http://schemas.openxmlformats.org/officeDocument/2006/relationships/oleObject" Target="../embeddings/oleObject18.bin"/><Relationship Id="rId16" Type="http://schemas.openxmlformats.org/officeDocument/2006/relationships/image" Target="../media/image21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oleObject" Target="../embeddings/oleObject14.bin"/><Relationship Id="rId8" Type="http://schemas.openxmlformats.org/officeDocument/2006/relationships/image" Target="../media/image17.wmf"/><Relationship Id="rId9" Type="http://schemas.openxmlformats.org/officeDocument/2006/relationships/oleObject" Target="../embeddings/oleObject15.bin"/><Relationship Id="rId10" Type="http://schemas.openxmlformats.org/officeDocument/2006/relationships/image" Target="../media/image18.w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6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6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6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6006/" TargetMode="External"/><Relationship Id="rId4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6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6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hyperlink" Target="http://yann.lecun.com/exdb/mnist/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4" Type="http://schemas.openxmlformats.org/officeDocument/2006/relationships/image" Target="../media/image17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70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0.bin"/><Relationship Id="rId4" Type="http://schemas.openxmlformats.org/officeDocument/2006/relationships/image" Target="../media/image171.emf"/><Relationship Id="rId5" Type="http://schemas.openxmlformats.org/officeDocument/2006/relationships/oleObject" Target="../embeddings/oleObject141.bin"/><Relationship Id="rId6" Type="http://schemas.openxmlformats.org/officeDocument/2006/relationships/image" Target="../media/image172.emf"/><Relationship Id="rId7" Type="http://schemas.openxmlformats.org/officeDocument/2006/relationships/image" Target="../media/image173.png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4" Type="http://schemas.openxmlformats.org/officeDocument/2006/relationships/oleObject" Target="../embeddings/oleObject142.bin"/><Relationship Id="rId5" Type="http://schemas.openxmlformats.org/officeDocument/2006/relationships/image" Target="../media/image174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7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7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8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8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8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2.bin"/><Relationship Id="rId12" Type="http://schemas.openxmlformats.org/officeDocument/2006/relationships/image" Target="../media/image28.emf"/><Relationship Id="rId13" Type="http://schemas.openxmlformats.org/officeDocument/2006/relationships/oleObject" Target="../embeddings/oleObject23.bin"/><Relationship Id="rId14" Type="http://schemas.openxmlformats.org/officeDocument/2006/relationships/image" Target="../media/image29.emf"/><Relationship Id="rId15" Type="http://schemas.openxmlformats.org/officeDocument/2006/relationships/oleObject" Target="../embeddings/oleObject24.bin"/><Relationship Id="rId16" Type="http://schemas.openxmlformats.org/officeDocument/2006/relationships/image" Target="../media/image30.emf"/><Relationship Id="rId17" Type="http://schemas.openxmlformats.org/officeDocument/2006/relationships/oleObject" Target="../embeddings/oleObject25.bin"/><Relationship Id="rId18" Type="http://schemas.openxmlformats.org/officeDocument/2006/relationships/image" Target="../media/image31.emf"/><Relationship Id="rId1" Type="http://schemas.openxmlformats.org/officeDocument/2006/relationships/themeOverride" Target="../theme/themeOverride1.xml"/><Relationship Id="rId2" Type="http://schemas.openxmlformats.org/officeDocument/2006/relationships/vmlDrawing" Target="../drawings/vmlDrawing4.vml"/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5" Type="http://schemas.openxmlformats.org/officeDocument/2006/relationships/oleObject" Target="../embeddings/oleObject19.bin"/><Relationship Id="rId6" Type="http://schemas.openxmlformats.org/officeDocument/2006/relationships/image" Target="../media/image25.emf"/><Relationship Id="rId7" Type="http://schemas.openxmlformats.org/officeDocument/2006/relationships/oleObject" Target="../embeddings/oleObject20.bin"/><Relationship Id="rId8" Type="http://schemas.openxmlformats.org/officeDocument/2006/relationships/image" Target="../media/image26.emf"/><Relationship Id="rId9" Type="http://schemas.openxmlformats.org/officeDocument/2006/relationships/oleObject" Target="../embeddings/oleObject21.bin"/><Relationship Id="rId10" Type="http://schemas.openxmlformats.org/officeDocument/2006/relationships/image" Target="../media/image2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9A91EBD-EDBB-40A7-A946-4EDED955C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AB48E283-2763-413F-8ABB-1BE5B0419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01168" lvl="1" indent="0">
              <a:buNone/>
            </a:pPr>
            <a:r>
              <a:rPr lang="zh-CN" altLang="en-US" dirty="0"/>
              <a:t>上午</a:t>
            </a:r>
            <a:endParaRPr lang="en-US" altLang="zh-CN" dirty="0"/>
          </a:p>
          <a:p>
            <a:pPr lvl="1"/>
            <a:r>
              <a:rPr lang="zh-CN" altLang="en-US" dirty="0"/>
              <a:t>深度学习知识</a:t>
            </a:r>
            <a:endParaRPr lang="en-US" altLang="zh-CN" dirty="0"/>
          </a:p>
          <a:p>
            <a:pPr lvl="1"/>
            <a:r>
              <a:rPr lang="zh-CN" altLang="en-US" dirty="0" smtClean="0"/>
              <a:t>使用</a:t>
            </a:r>
            <a:r>
              <a:rPr lang="en-US" altLang="zh-CN" dirty="0" err="1"/>
              <a:t>TensorFlow</a:t>
            </a:r>
            <a:r>
              <a:rPr lang="zh-CN" altLang="en-US" dirty="0" smtClean="0"/>
              <a:t>保存和恢复变量</a:t>
            </a:r>
            <a:endParaRPr lang="en-US" altLang="zh-CN" dirty="0"/>
          </a:p>
          <a:p>
            <a:pPr lvl="1"/>
            <a:r>
              <a:rPr lang="en-US" altLang="zh-CN" dirty="0"/>
              <a:t>TensorBoard</a:t>
            </a:r>
            <a:r>
              <a:rPr lang="zh-CN" altLang="en-US" dirty="0"/>
              <a:t>使用</a:t>
            </a:r>
            <a:r>
              <a:rPr lang="zh-CN" altLang="en-US" dirty="0" smtClean="0"/>
              <a:t>介绍</a:t>
            </a:r>
            <a:endParaRPr lang="en-US" altLang="zh-CN" dirty="0" smtClean="0"/>
          </a:p>
          <a:p>
            <a:pPr lvl="1"/>
            <a:r>
              <a:rPr lang="en-US" altLang="zh-CN" dirty="0"/>
              <a:t>MNIST </a:t>
            </a:r>
            <a:r>
              <a:rPr lang="zh-CN" altLang="en-US" dirty="0" smtClean="0"/>
              <a:t>介绍</a:t>
            </a:r>
            <a:endParaRPr lang="en-US" altLang="zh-CN" dirty="0" smtClean="0"/>
          </a:p>
          <a:p>
            <a:pPr lvl="1"/>
            <a:r>
              <a:rPr lang="zh-CN" altLang="en-US" dirty="0"/>
              <a:t>逻辑回归实践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marL="201168" lvl="1" indent="0">
              <a:buNone/>
            </a:pPr>
            <a:endParaRPr lang="en-US" altLang="zh-CN" dirty="0"/>
          </a:p>
          <a:p>
            <a:pPr marL="201168" lvl="1" indent="0">
              <a:buNone/>
            </a:pPr>
            <a:r>
              <a:rPr lang="zh-CN" altLang="en-US" dirty="0"/>
              <a:t>下午</a:t>
            </a:r>
            <a:endParaRPr lang="en-US" altLang="zh-CN" dirty="0"/>
          </a:p>
          <a:p>
            <a:pPr lvl="1"/>
            <a:r>
              <a:rPr lang="zh-CN" altLang="en-US" dirty="0" smtClean="0"/>
              <a:t>使用</a:t>
            </a:r>
            <a:r>
              <a:rPr lang="en-US" altLang="zh-CN" dirty="0" err="1"/>
              <a:t>softmax</a:t>
            </a:r>
            <a:r>
              <a:rPr lang="zh-CN" altLang="en-US" dirty="0"/>
              <a:t>对数字进行</a:t>
            </a:r>
            <a:r>
              <a:rPr lang="zh-CN" altLang="en-US" dirty="0" smtClean="0"/>
              <a:t>分类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逻辑回归</a:t>
            </a:r>
            <a:r>
              <a:rPr lang="en-US" altLang="zh-CN" dirty="0" smtClean="0"/>
              <a:t>VS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softmax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回顾</a:t>
            </a:r>
            <a:endParaRPr lang="en-US" altLang="zh-CN" dirty="0" smtClean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63231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/>
              <a:t>Universal approximation</a:t>
            </a:r>
            <a:endParaRPr kumimoji="1"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3519926" y="3665686"/>
            <a:ext cx="418353" cy="418353"/>
          </a:xfrm>
          <a:prstGeom prst="ellips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7" name="椭圆 6"/>
          <p:cNvSpPr/>
          <p:nvPr/>
        </p:nvSpPr>
        <p:spPr>
          <a:xfrm>
            <a:off x="4444065" y="2287776"/>
            <a:ext cx="418353" cy="418353"/>
          </a:xfrm>
          <a:prstGeom prst="ellips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9" name="椭圆 8"/>
          <p:cNvSpPr/>
          <p:nvPr/>
        </p:nvSpPr>
        <p:spPr>
          <a:xfrm>
            <a:off x="7602741" y="3665686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10" name="椭圆 9"/>
          <p:cNvSpPr/>
          <p:nvPr/>
        </p:nvSpPr>
        <p:spPr>
          <a:xfrm>
            <a:off x="4444065" y="3665686"/>
            <a:ext cx="418353" cy="418353"/>
          </a:xfrm>
          <a:prstGeom prst="ellips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11" name="椭圆 10"/>
          <p:cNvSpPr/>
          <p:nvPr/>
        </p:nvSpPr>
        <p:spPr>
          <a:xfrm>
            <a:off x="6421833" y="2287776"/>
            <a:ext cx="418353" cy="418353"/>
          </a:xfrm>
          <a:prstGeom prst="ellips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13" name="椭圆 12"/>
          <p:cNvSpPr/>
          <p:nvPr/>
        </p:nvSpPr>
        <p:spPr>
          <a:xfrm>
            <a:off x="4444065" y="5344631"/>
            <a:ext cx="418353" cy="418353"/>
          </a:xfrm>
          <a:prstGeom prst="ellips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14" name="椭圆 13"/>
          <p:cNvSpPr/>
          <p:nvPr/>
        </p:nvSpPr>
        <p:spPr>
          <a:xfrm>
            <a:off x="6421833" y="5369007"/>
            <a:ext cx="418353" cy="418353"/>
          </a:xfrm>
          <a:prstGeom prst="ellips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15" name="椭圆 14"/>
          <p:cNvSpPr/>
          <p:nvPr/>
        </p:nvSpPr>
        <p:spPr>
          <a:xfrm>
            <a:off x="6789722" y="3665686"/>
            <a:ext cx="418353" cy="418353"/>
          </a:xfrm>
          <a:prstGeom prst="ellips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cxnSp>
        <p:nvCxnSpPr>
          <p:cNvPr id="17" name="直线连接符 16"/>
          <p:cNvCxnSpPr>
            <a:stCxn id="7" idx="4"/>
            <a:endCxn id="5" idx="0"/>
          </p:cNvCxnSpPr>
          <p:nvPr/>
        </p:nvCxnSpPr>
        <p:spPr>
          <a:xfrm flipH="1">
            <a:off x="3729103" y="2706129"/>
            <a:ext cx="924139" cy="959556"/>
          </a:xfrm>
          <a:prstGeom prst="line">
            <a:avLst/>
          </a:prstGeom>
          <a:ln w="28575" cmpd="sng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/>
          <p:cNvCxnSpPr>
            <a:stCxn id="7" idx="4"/>
            <a:endCxn id="10" idx="0"/>
          </p:cNvCxnSpPr>
          <p:nvPr/>
        </p:nvCxnSpPr>
        <p:spPr>
          <a:xfrm>
            <a:off x="4653241" y="2706129"/>
            <a:ext cx="0" cy="959556"/>
          </a:xfrm>
          <a:prstGeom prst="line">
            <a:avLst/>
          </a:prstGeom>
          <a:ln w="28575" cmpd="sng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/>
          <p:cNvCxnSpPr>
            <a:stCxn id="7" idx="4"/>
            <a:endCxn id="15" idx="0"/>
          </p:cNvCxnSpPr>
          <p:nvPr/>
        </p:nvCxnSpPr>
        <p:spPr>
          <a:xfrm>
            <a:off x="4653242" y="2706129"/>
            <a:ext cx="2345657" cy="959556"/>
          </a:xfrm>
          <a:prstGeom prst="line">
            <a:avLst/>
          </a:prstGeom>
          <a:ln w="28575" cmpd="sng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/>
          <p:cNvCxnSpPr>
            <a:stCxn id="7" idx="4"/>
            <a:endCxn id="9" idx="0"/>
          </p:cNvCxnSpPr>
          <p:nvPr/>
        </p:nvCxnSpPr>
        <p:spPr>
          <a:xfrm>
            <a:off x="4653242" y="2706129"/>
            <a:ext cx="3158676" cy="959556"/>
          </a:xfrm>
          <a:prstGeom prst="line">
            <a:avLst/>
          </a:prstGeom>
          <a:ln w="28575" cmpd="sng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/>
          <p:cNvCxnSpPr>
            <a:stCxn id="11" idx="4"/>
            <a:endCxn id="5" idx="0"/>
          </p:cNvCxnSpPr>
          <p:nvPr/>
        </p:nvCxnSpPr>
        <p:spPr>
          <a:xfrm flipH="1">
            <a:off x="3729103" y="2706129"/>
            <a:ext cx="2901907" cy="959556"/>
          </a:xfrm>
          <a:prstGeom prst="line">
            <a:avLst/>
          </a:prstGeom>
          <a:ln w="28575" cmpd="sng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/>
          <p:cNvCxnSpPr>
            <a:stCxn id="11" idx="4"/>
            <a:endCxn id="10" idx="0"/>
          </p:cNvCxnSpPr>
          <p:nvPr/>
        </p:nvCxnSpPr>
        <p:spPr>
          <a:xfrm flipH="1">
            <a:off x="4653241" y="2706129"/>
            <a:ext cx="1977768" cy="959556"/>
          </a:xfrm>
          <a:prstGeom prst="line">
            <a:avLst/>
          </a:prstGeom>
          <a:ln w="28575" cmpd="sng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32"/>
          <p:cNvCxnSpPr>
            <a:stCxn id="11" idx="4"/>
            <a:endCxn id="15" idx="0"/>
          </p:cNvCxnSpPr>
          <p:nvPr/>
        </p:nvCxnSpPr>
        <p:spPr>
          <a:xfrm>
            <a:off x="6631010" y="2706129"/>
            <a:ext cx="367889" cy="959556"/>
          </a:xfrm>
          <a:prstGeom prst="line">
            <a:avLst/>
          </a:prstGeom>
          <a:ln w="28575" cmpd="sng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/>
          <p:cNvCxnSpPr>
            <a:endCxn id="9" idx="0"/>
          </p:cNvCxnSpPr>
          <p:nvPr/>
        </p:nvCxnSpPr>
        <p:spPr>
          <a:xfrm>
            <a:off x="6631010" y="2706129"/>
            <a:ext cx="1180908" cy="959556"/>
          </a:xfrm>
          <a:prstGeom prst="line">
            <a:avLst/>
          </a:prstGeom>
          <a:ln w="28575" cmpd="sng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/>
          <p:cNvCxnSpPr>
            <a:endCxn id="13" idx="0"/>
          </p:cNvCxnSpPr>
          <p:nvPr/>
        </p:nvCxnSpPr>
        <p:spPr>
          <a:xfrm>
            <a:off x="3729103" y="4084038"/>
            <a:ext cx="924139" cy="1260592"/>
          </a:xfrm>
          <a:prstGeom prst="line">
            <a:avLst/>
          </a:prstGeom>
          <a:ln w="28575" cmpd="sng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线连接符 44"/>
          <p:cNvCxnSpPr>
            <a:endCxn id="13" idx="0"/>
          </p:cNvCxnSpPr>
          <p:nvPr/>
        </p:nvCxnSpPr>
        <p:spPr>
          <a:xfrm>
            <a:off x="4653241" y="4084038"/>
            <a:ext cx="0" cy="1260592"/>
          </a:xfrm>
          <a:prstGeom prst="line">
            <a:avLst/>
          </a:prstGeom>
          <a:ln w="28575" cmpd="sng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线连接符 45"/>
          <p:cNvCxnSpPr>
            <a:stCxn id="15" idx="4"/>
            <a:endCxn id="14" idx="0"/>
          </p:cNvCxnSpPr>
          <p:nvPr/>
        </p:nvCxnSpPr>
        <p:spPr>
          <a:xfrm flipH="1">
            <a:off x="6631010" y="4084038"/>
            <a:ext cx="367889" cy="1284968"/>
          </a:xfrm>
          <a:prstGeom prst="line">
            <a:avLst/>
          </a:prstGeom>
          <a:ln w="28575" cmpd="sng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46"/>
          <p:cNvCxnSpPr>
            <a:stCxn id="9" idx="4"/>
            <a:endCxn id="14" idx="0"/>
          </p:cNvCxnSpPr>
          <p:nvPr/>
        </p:nvCxnSpPr>
        <p:spPr>
          <a:xfrm flipH="1">
            <a:off x="6631010" y="4084038"/>
            <a:ext cx="1180908" cy="1284968"/>
          </a:xfrm>
          <a:prstGeom prst="line">
            <a:avLst/>
          </a:prstGeom>
          <a:ln w="28575" cmpd="sng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直线连接符 47"/>
          <p:cNvCxnSpPr>
            <a:stCxn id="9" idx="4"/>
            <a:endCxn id="13" idx="0"/>
          </p:cNvCxnSpPr>
          <p:nvPr/>
        </p:nvCxnSpPr>
        <p:spPr>
          <a:xfrm flipH="1">
            <a:off x="4653242" y="4084038"/>
            <a:ext cx="3158676" cy="1260592"/>
          </a:xfrm>
          <a:prstGeom prst="line">
            <a:avLst/>
          </a:prstGeom>
          <a:ln w="28575" cmpd="sng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线连接符 48"/>
          <p:cNvCxnSpPr>
            <a:stCxn id="10" idx="4"/>
            <a:endCxn id="14" idx="0"/>
          </p:cNvCxnSpPr>
          <p:nvPr/>
        </p:nvCxnSpPr>
        <p:spPr>
          <a:xfrm>
            <a:off x="4653241" y="4084038"/>
            <a:ext cx="1977768" cy="1284968"/>
          </a:xfrm>
          <a:prstGeom prst="line">
            <a:avLst/>
          </a:prstGeom>
          <a:ln w="28575" cmpd="sng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线连接符 49"/>
          <p:cNvCxnSpPr>
            <a:stCxn id="15" idx="4"/>
            <a:endCxn id="13" idx="0"/>
          </p:cNvCxnSpPr>
          <p:nvPr/>
        </p:nvCxnSpPr>
        <p:spPr>
          <a:xfrm flipH="1">
            <a:off x="4653242" y="4084038"/>
            <a:ext cx="2345657" cy="1260592"/>
          </a:xfrm>
          <a:prstGeom prst="line">
            <a:avLst/>
          </a:prstGeom>
          <a:ln w="28575" cmpd="sng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线连接符 50"/>
          <p:cNvCxnSpPr>
            <a:stCxn id="5" idx="4"/>
            <a:endCxn id="14" idx="0"/>
          </p:cNvCxnSpPr>
          <p:nvPr/>
        </p:nvCxnSpPr>
        <p:spPr>
          <a:xfrm>
            <a:off x="3729103" y="4084038"/>
            <a:ext cx="2901907" cy="1284968"/>
          </a:xfrm>
          <a:prstGeom prst="line">
            <a:avLst/>
          </a:prstGeom>
          <a:ln w="28575" cmpd="sng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5090509" y="3474203"/>
            <a:ext cx="1117614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667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. . . . . .</a:t>
            </a:r>
            <a:endParaRPr kumimoji="1" lang="zh-CN" altLang="en-US" sz="2667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5052879" y="2095191"/>
            <a:ext cx="1117614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667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. . . . . .</a:t>
            </a:r>
            <a:endParaRPr kumimoji="1" lang="zh-CN" altLang="en-US" sz="2667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5052879" y="5216250"/>
            <a:ext cx="1117614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667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. . . . . .</a:t>
            </a:r>
            <a:endParaRPr kumimoji="1" lang="zh-CN" altLang="en-US" sz="2667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62627" y="2189175"/>
            <a:ext cx="1752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err="1"/>
              <a:t>ℝ</a:t>
            </a:r>
            <a:r>
              <a:rPr kumimoji="1" lang="en-US" altLang="zh-CN" sz="3200" baseline="30000" dirty="0" err="1"/>
              <a:t>m</a:t>
            </a:r>
            <a:endParaRPr kumimoji="1" lang="zh-CN" altLang="en-US" sz="3200" baseline="30000" dirty="0"/>
          </a:p>
        </p:txBody>
      </p:sp>
      <p:sp>
        <p:nvSpPr>
          <p:cNvPr id="35" name="文本框 34"/>
          <p:cNvSpPr txBox="1"/>
          <p:nvPr/>
        </p:nvSpPr>
        <p:spPr>
          <a:xfrm>
            <a:off x="7562627" y="5152997"/>
            <a:ext cx="1752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err="1"/>
              <a:t>ℝ</a:t>
            </a:r>
            <a:r>
              <a:rPr kumimoji="1" lang="en-US" altLang="zh-CN" sz="3200" baseline="30000" dirty="0" err="1"/>
              <a:t>n</a:t>
            </a:r>
            <a:endParaRPr kumimoji="1" lang="zh-CN" altLang="en-US" sz="3200" baseline="30000" dirty="0"/>
          </a:p>
        </p:txBody>
      </p:sp>
    </p:spTree>
    <p:extLst>
      <p:ext uri="{BB962C8B-B14F-4D97-AF65-F5344CB8AC3E}">
        <p14:creationId xmlns:p14="http://schemas.microsoft.com/office/powerpoint/2010/main" val="1058034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/>
              <a:t>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2800" dirty="0"/>
              <a:t>如何训练很深的神经网络</a:t>
            </a:r>
            <a:endParaRPr kumimoji="1" lang="en-US" altLang="zh-CN" sz="2800" dirty="0"/>
          </a:p>
          <a:p>
            <a:pPr>
              <a:buFont typeface="Wingdings" panose="05000000000000000000" pitchFamily="2" charset="2"/>
              <a:buChar char="Ø"/>
            </a:pPr>
            <a:endParaRPr kumimoji="1" lang="en-US" altLang="zh-CN" sz="2800" dirty="0"/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2800" dirty="0"/>
              <a:t>如何避免陷入较差的局部最优点</a:t>
            </a:r>
            <a:endParaRPr kumimoji="1" lang="en-US" altLang="zh-CN" sz="2800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7202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训练神经网络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9B4BE993-9DC6-4F62-880B-ABF2375C5E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2629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梯度下降</a:t>
            </a:r>
            <a:endParaRPr kumimoji="1"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2021341" y="2314112"/>
            <a:ext cx="318311" cy="337843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/>
        </p:nvGraphicFramePr>
        <p:xfrm>
          <a:off x="9401220" y="1702357"/>
          <a:ext cx="823384" cy="493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2" name="公式" r:id="rId4" imgW="342625" imgH="203261" progId="Equation.3">
                  <p:embed/>
                </p:oleObj>
              </mc:Choice>
              <mc:Fallback>
                <p:oleObj name="公式" r:id="rId4" imgW="342625" imgH="203261" progId="Equation.3">
                  <p:embed/>
                  <p:pic>
                    <p:nvPicPr>
                      <p:cNvPr id="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1220" y="1702357"/>
                        <a:ext cx="823384" cy="49318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直线箭头连接符 21"/>
          <p:cNvCxnSpPr/>
          <p:nvPr/>
        </p:nvCxnSpPr>
        <p:spPr>
          <a:xfrm rot="16200000" flipH="1">
            <a:off x="2126650" y="2580238"/>
            <a:ext cx="602044" cy="588261"/>
          </a:xfrm>
          <a:prstGeom prst="straightConnector1">
            <a:avLst/>
          </a:prstGeom>
          <a:ln w="38100" cmpd="sng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任意多边形 13"/>
          <p:cNvSpPr/>
          <p:nvPr/>
        </p:nvSpPr>
        <p:spPr>
          <a:xfrm>
            <a:off x="1637236" y="2195542"/>
            <a:ext cx="7763985" cy="3064207"/>
          </a:xfrm>
          <a:custGeom>
            <a:avLst/>
            <a:gdLst>
              <a:gd name="connsiteX0" fmla="*/ 0 w 5822989"/>
              <a:gd name="connsiteY0" fmla="*/ 0 h 2298155"/>
              <a:gd name="connsiteX1" fmla="*/ 3040520 w 5822989"/>
              <a:gd name="connsiteY1" fmla="*/ 2288805 h 2298155"/>
              <a:gd name="connsiteX2" fmla="*/ 5822989 w 5822989"/>
              <a:gd name="connsiteY2" fmla="*/ 56098 h 2298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22989" h="2298155">
                <a:moveTo>
                  <a:pt x="0" y="0"/>
                </a:moveTo>
                <a:cubicBezTo>
                  <a:pt x="1035011" y="1139727"/>
                  <a:pt x="2070022" y="2279455"/>
                  <a:pt x="3040520" y="2288805"/>
                </a:cubicBezTo>
                <a:cubicBezTo>
                  <a:pt x="4011018" y="2298155"/>
                  <a:pt x="4917003" y="1177126"/>
                  <a:pt x="5822989" y="56098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椭圆 9"/>
          <p:cNvSpPr/>
          <p:nvPr/>
        </p:nvSpPr>
        <p:spPr>
          <a:xfrm>
            <a:off x="7957622" y="3346317"/>
            <a:ext cx="318311" cy="337843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cxnSp>
        <p:nvCxnSpPr>
          <p:cNvPr id="11" name="直线箭头连接符 21"/>
          <p:cNvCxnSpPr/>
          <p:nvPr/>
        </p:nvCxnSpPr>
        <p:spPr>
          <a:xfrm rot="5400000" flipH="1" flipV="1">
            <a:off x="8134339" y="2995368"/>
            <a:ext cx="736828" cy="588264"/>
          </a:xfrm>
          <a:prstGeom prst="straightConnector1">
            <a:avLst/>
          </a:prstGeom>
          <a:ln w="38100" cmpd="sng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2" name="Object 3"/>
          <p:cNvGraphicFramePr>
            <a:graphicFrameLocks noChangeAspect="1"/>
          </p:cNvGraphicFramePr>
          <p:nvPr/>
        </p:nvGraphicFramePr>
        <p:xfrm>
          <a:off x="7501467" y="5041732"/>
          <a:ext cx="4080933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3" name="公式" r:id="rId6" imgW="1282585" imgH="228738" progId="Equation.3">
                  <p:embed/>
                </p:oleObj>
              </mc:Choice>
              <mc:Fallback>
                <p:oleObj name="公式" r:id="rId6" imgW="1282585" imgH="228738" progId="Equation.3">
                  <p:embed/>
                  <p:pic>
                    <p:nvPicPr>
                      <p:cNvPr id="1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1467" y="5041732"/>
                        <a:ext cx="4080933" cy="71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0366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err="1"/>
              <a:t>Backpropagation</a:t>
            </a:r>
            <a:endParaRPr kumimoji="1"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2152209" y="2793126"/>
            <a:ext cx="418353" cy="418353"/>
          </a:xfrm>
          <a:prstGeom prst="ellips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7189901"/>
              </p:ext>
            </p:extLst>
          </p:nvPr>
        </p:nvGraphicFramePr>
        <p:xfrm>
          <a:off x="1163102" y="3640413"/>
          <a:ext cx="438149" cy="4042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0" name="公式" r:id="rId5" imgW="177815" imgH="164603" progId="Equation.3">
                  <p:embed/>
                </p:oleObj>
              </mc:Choice>
              <mc:Fallback>
                <p:oleObj name="公式" r:id="rId5" imgW="177815" imgH="164603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3102" y="3640413"/>
                        <a:ext cx="438149" cy="4042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椭圆 5"/>
          <p:cNvSpPr/>
          <p:nvPr/>
        </p:nvSpPr>
        <p:spPr>
          <a:xfrm>
            <a:off x="2152209" y="3622240"/>
            <a:ext cx="418353" cy="418353"/>
          </a:xfrm>
          <a:prstGeom prst="ellips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7" name="椭圆 6"/>
          <p:cNvSpPr/>
          <p:nvPr/>
        </p:nvSpPr>
        <p:spPr>
          <a:xfrm>
            <a:off x="2152209" y="4497372"/>
            <a:ext cx="418353" cy="418353"/>
          </a:xfrm>
          <a:prstGeom prst="ellips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8" name="椭圆 7"/>
          <p:cNvSpPr/>
          <p:nvPr/>
        </p:nvSpPr>
        <p:spPr>
          <a:xfrm>
            <a:off x="3969269" y="2111560"/>
            <a:ext cx="418353" cy="418353"/>
          </a:xfrm>
          <a:prstGeom prst="ellips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9" name="椭圆 8"/>
          <p:cNvSpPr/>
          <p:nvPr/>
        </p:nvSpPr>
        <p:spPr>
          <a:xfrm>
            <a:off x="3962316" y="2956286"/>
            <a:ext cx="418353" cy="418353"/>
          </a:xfrm>
          <a:prstGeom prst="ellips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10" name="椭圆 9"/>
          <p:cNvSpPr/>
          <p:nvPr/>
        </p:nvSpPr>
        <p:spPr>
          <a:xfrm>
            <a:off x="3962316" y="3823938"/>
            <a:ext cx="418353" cy="418353"/>
          </a:xfrm>
          <a:prstGeom prst="ellips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11" name="椭圆 10"/>
          <p:cNvSpPr/>
          <p:nvPr/>
        </p:nvSpPr>
        <p:spPr>
          <a:xfrm>
            <a:off x="3962316" y="4706549"/>
            <a:ext cx="418353" cy="418353"/>
          </a:xfrm>
          <a:prstGeom prst="ellips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cxnSp>
        <p:nvCxnSpPr>
          <p:cNvPr id="12" name="直接连接符 13"/>
          <p:cNvCxnSpPr>
            <a:stCxn id="6" idx="6"/>
            <a:endCxn id="8" idx="2"/>
          </p:cNvCxnSpPr>
          <p:nvPr/>
        </p:nvCxnSpPr>
        <p:spPr>
          <a:xfrm flipV="1">
            <a:off x="2570556" y="2320733"/>
            <a:ext cx="1398707" cy="151068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4"/>
          <p:cNvCxnSpPr>
            <a:stCxn id="4" idx="6"/>
            <a:endCxn id="8" idx="2"/>
          </p:cNvCxnSpPr>
          <p:nvPr/>
        </p:nvCxnSpPr>
        <p:spPr>
          <a:xfrm flipV="1">
            <a:off x="2570556" y="2320737"/>
            <a:ext cx="1398707" cy="68156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5"/>
          <p:cNvCxnSpPr>
            <a:stCxn id="7" idx="6"/>
            <a:endCxn id="8" idx="2"/>
          </p:cNvCxnSpPr>
          <p:nvPr/>
        </p:nvCxnSpPr>
        <p:spPr>
          <a:xfrm flipV="1">
            <a:off x="2570556" y="2320735"/>
            <a:ext cx="1398707" cy="2385812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6"/>
          <p:cNvCxnSpPr>
            <a:stCxn id="6" idx="6"/>
            <a:endCxn id="9" idx="2"/>
          </p:cNvCxnSpPr>
          <p:nvPr/>
        </p:nvCxnSpPr>
        <p:spPr>
          <a:xfrm flipV="1">
            <a:off x="2570562" y="3165464"/>
            <a:ext cx="1391753" cy="665953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7"/>
          <p:cNvCxnSpPr>
            <a:stCxn id="6" idx="6"/>
          </p:cNvCxnSpPr>
          <p:nvPr/>
        </p:nvCxnSpPr>
        <p:spPr>
          <a:xfrm>
            <a:off x="2570562" y="3831415"/>
            <a:ext cx="1391753" cy="20918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20"/>
          <p:cNvCxnSpPr>
            <a:stCxn id="4" idx="6"/>
            <a:endCxn id="9" idx="2"/>
          </p:cNvCxnSpPr>
          <p:nvPr/>
        </p:nvCxnSpPr>
        <p:spPr>
          <a:xfrm>
            <a:off x="2570562" y="3002300"/>
            <a:ext cx="1391753" cy="16316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22"/>
          <p:cNvCxnSpPr>
            <a:stCxn id="7" idx="6"/>
            <a:endCxn id="11" idx="2"/>
          </p:cNvCxnSpPr>
          <p:nvPr/>
        </p:nvCxnSpPr>
        <p:spPr>
          <a:xfrm>
            <a:off x="2570562" y="4706549"/>
            <a:ext cx="1391753" cy="20917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26"/>
          <p:cNvCxnSpPr>
            <a:stCxn id="4" idx="6"/>
            <a:endCxn id="10" idx="2"/>
          </p:cNvCxnSpPr>
          <p:nvPr/>
        </p:nvCxnSpPr>
        <p:spPr>
          <a:xfrm>
            <a:off x="2570562" y="3002302"/>
            <a:ext cx="1391753" cy="1030812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27"/>
          <p:cNvCxnSpPr>
            <a:stCxn id="6" idx="6"/>
            <a:endCxn id="11" idx="2"/>
          </p:cNvCxnSpPr>
          <p:nvPr/>
        </p:nvCxnSpPr>
        <p:spPr>
          <a:xfrm>
            <a:off x="2570562" y="3831416"/>
            <a:ext cx="1391753" cy="1084309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8"/>
          <p:cNvCxnSpPr>
            <a:stCxn id="4" idx="6"/>
            <a:endCxn id="11" idx="2"/>
          </p:cNvCxnSpPr>
          <p:nvPr/>
        </p:nvCxnSpPr>
        <p:spPr>
          <a:xfrm>
            <a:off x="2570562" y="3002303"/>
            <a:ext cx="1391753" cy="1913423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5779376" y="2128676"/>
            <a:ext cx="418353" cy="418353"/>
          </a:xfrm>
          <a:prstGeom prst="ellips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23" name="椭圆 22"/>
          <p:cNvSpPr/>
          <p:nvPr/>
        </p:nvSpPr>
        <p:spPr>
          <a:xfrm>
            <a:off x="5772422" y="2973402"/>
            <a:ext cx="418353" cy="418353"/>
          </a:xfrm>
          <a:prstGeom prst="ellips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24" name="椭圆 23"/>
          <p:cNvSpPr/>
          <p:nvPr/>
        </p:nvSpPr>
        <p:spPr>
          <a:xfrm>
            <a:off x="5772422" y="3841054"/>
            <a:ext cx="418353" cy="418353"/>
          </a:xfrm>
          <a:prstGeom prst="ellips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25" name="椭圆 24"/>
          <p:cNvSpPr/>
          <p:nvPr/>
        </p:nvSpPr>
        <p:spPr>
          <a:xfrm>
            <a:off x="5772422" y="4723665"/>
            <a:ext cx="418353" cy="418353"/>
          </a:xfrm>
          <a:prstGeom prst="ellips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cxnSp>
        <p:nvCxnSpPr>
          <p:cNvPr id="26" name="直接连接符 47"/>
          <p:cNvCxnSpPr>
            <a:endCxn id="22" idx="2"/>
          </p:cNvCxnSpPr>
          <p:nvPr/>
        </p:nvCxnSpPr>
        <p:spPr>
          <a:xfrm flipV="1">
            <a:off x="4380663" y="2337852"/>
            <a:ext cx="1398707" cy="846229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48"/>
          <p:cNvCxnSpPr>
            <a:endCxn id="22" idx="2"/>
          </p:cNvCxnSpPr>
          <p:nvPr/>
        </p:nvCxnSpPr>
        <p:spPr>
          <a:xfrm flipV="1">
            <a:off x="4380663" y="2337851"/>
            <a:ext cx="1398707" cy="17116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49"/>
          <p:cNvCxnSpPr>
            <a:endCxn id="22" idx="2"/>
          </p:cNvCxnSpPr>
          <p:nvPr/>
        </p:nvCxnSpPr>
        <p:spPr>
          <a:xfrm flipV="1">
            <a:off x="4380663" y="2337853"/>
            <a:ext cx="1398707" cy="1721361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50"/>
          <p:cNvCxnSpPr>
            <a:endCxn id="23" idx="2"/>
          </p:cNvCxnSpPr>
          <p:nvPr/>
        </p:nvCxnSpPr>
        <p:spPr>
          <a:xfrm flipV="1">
            <a:off x="4380669" y="3182579"/>
            <a:ext cx="1391753" cy="1503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51"/>
          <p:cNvCxnSpPr/>
          <p:nvPr/>
        </p:nvCxnSpPr>
        <p:spPr>
          <a:xfrm flipV="1">
            <a:off x="4380669" y="4057711"/>
            <a:ext cx="1391753" cy="1503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52"/>
          <p:cNvCxnSpPr/>
          <p:nvPr/>
        </p:nvCxnSpPr>
        <p:spPr>
          <a:xfrm flipV="1">
            <a:off x="4380669" y="4954299"/>
            <a:ext cx="1391753" cy="1503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53"/>
          <p:cNvCxnSpPr>
            <a:endCxn id="22" idx="2"/>
          </p:cNvCxnSpPr>
          <p:nvPr/>
        </p:nvCxnSpPr>
        <p:spPr>
          <a:xfrm flipV="1">
            <a:off x="4380663" y="2337851"/>
            <a:ext cx="1398707" cy="2611452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54"/>
          <p:cNvCxnSpPr/>
          <p:nvPr/>
        </p:nvCxnSpPr>
        <p:spPr>
          <a:xfrm>
            <a:off x="4380669" y="2354965"/>
            <a:ext cx="1391753" cy="827611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55"/>
          <p:cNvCxnSpPr/>
          <p:nvPr/>
        </p:nvCxnSpPr>
        <p:spPr>
          <a:xfrm>
            <a:off x="4380669" y="3184079"/>
            <a:ext cx="1391753" cy="873629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56"/>
          <p:cNvCxnSpPr>
            <a:endCxn id="25" idx="2"/>
          </p:cNvCxnSpPr>
          <p:nvPr/>
        </p:nvCxnSpPr>
        <p:spPr>
          <a:xfrm>
            <a:off x="4380669" y="4059211"/>
            <a:ext cx="1391753" cy="873628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57"/>
          <p:cNvCxnSpPr>
            <a:endCxn id="23" idx="2"/>
          </p:cNvCxnSpPr>
          <p:nvPr/>
        </p:nvCxnSpPr>
        <p:spPr>
          <a:xfrm flipV="1">
            <a:off x="4472877" y="3182579"/>
            <a:ext cx="1299539" cy="875132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58"/>
          <p:cNvCxnSpPr>
            <a:endCxn id="24" idx="2"/>
          </p:cNvCxnSpPr>
          <p:nvPr/>
        </p:nvCxnSpPr>
        <p:spPr>
          <a:xfrm flipV="1">
            <a:off x="4380669" y="4050232"/>
            <a:ext cx="1391753" cy="899073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59"/>
          <p:cNvCxnSpPr>
            <a:endCxn id="23" idx="2"/>
          </p:cNvCxnSpPr>
          <p:nvPr/>
        </p:nvCxnSpPr>
        <p:spPr>
          <a:xfrm flipV="1">
            <a:off x="4380669" y="3182576"/>
            <a:ext cx="1391753" cy="1766725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60"/>
          <p:cNvCxnSpPr>
            <a:endCxn id="24" idx="2"/>
          </p:cNvCxnSpPr>
          <p:nvPr/>
        </p:nvCxnSpPr>
        <p:spPr>
          <a:xfrm>
            <a:off x="4380669" y="2354969"/>
            <a:ext cx="1391753" cy="1695263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61"/>
          <p:cNvCxnSpPr>
            <a:endCxn id="25" idx="2"/>
          </p:cNvCxnSpPr>
          <p:nvPr/>
        </p:nvCxnSpPr>
        <p:spPr>
          <a:xfrm>
            <a:off x="4380669" y="3184079"/>
            <a:ext cx="1391753" cy="174876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62"/>
          <p:cNvCxnSpPr>
            <a:endCxn id="25" idx="2"/>
          </p:cNvCxnSpPr>
          <p:nvPr/>
        </p:nvCxnSpPr>
        <p:spPr>
          <a:xfrm>
            <a:off x="4380669" y="2354969"/>
            <a:ext cx="1391753" cy="2577873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/>
          <p:nvPr/>
        </p:nvSpPr>
        <p:spPr>
          <a:xfrm>
            <a:off x="7497268" y="2130178"/>
            <a:ext cx="418353" cy="418353"/>
          </a:xfrm>
          <a:prstGeom prst="ellips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43" name="椭圆 42"/>
          <p:cNvSpPr/>
          <p:nvPr/>
        </p:nvSpPr>
        <p:spPr>
          <a:xfrm>
            <a:off x="7490314" y="2974905"/>
            <a:ext cx="418353" cy="418353"/>
          </a:xfrm>
          <a:prstGeom prst="ellips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44" name="椭圆 43"/>
          <p:cNvSpPr/>
          <p:nvPr/>
        </p:nvSpPr>
        <p:spPr>
          <a:xfrm>
            <a:off x="7490314" y="3842557"/>
            <a:ext cx="418353" cy="418353"/>
          </a:xfrm>
          <a:prstGeom prst="ellips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45" name="椭圆 44"/>
          <p:cNvSpPr/>
          <p:nvPr/>
        </p:nvSpPr>
        <p:spPr>
          <a:xfrm>
            <a:off x="7490314" y="4725168"/>
            <a:ext cx="418353" cy="418353"/>
          </a:xfrm>
          <a:prstGeom prst="ellips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46" name="椭圆 45"/>
          <p:cNvSpPr/>
          <p:nvPr/>
        </p:nvSpPr>
        <p:spPr>
          <a:xfrm>
            <a:off x="9300421" y="2992021"/>
            <a:ext cx="418353" cy="418353"/>
          </a:xfrm>
          <a:prstGeom prst="ellips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47" name="椭圆 46"/>
          <p:cNvSpPr/>
          <p:nvPr/>
        </p:nvSpPr>
        <p:spPr>
          <a:xfrm>
            <a:off x="9300421" y="3859673"/>
            <a:ext cx="418353" cy="418353"/>
          </a:xfrm>
          <a:prstGeom prst="ellips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cxnSp>
        <p:nvCxnSpPr>
          <p:cNvPr id="48" name="直接连接符 93"/>
          <p:cNvCxnSpPr>
            <a:endCxn id="46" idx="2"/>
          </p:cNvCxnSpPr>
          <p:nvPr/>
        </p:nvCxnSpPr>
        <p:spPr>
          <a:xfrm flipV="1">
            <a:off x="7908668" y="3201198"/>
            <a:ext cx="1391753" cy="1503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94"/>
          <p:cNvCxnSpPr/>
          <p:nvPr/>
        </p:nvCxnSpPr>
        <p:spPr>
          <a:xfrm flipV="1">
            <a:off x="7908668" y="4076330"/>
            <a:ext cx="1391753" cy="1503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97"/>
          <p:cNvCxnSpPr/>
          <p:nvPr/>
        </p:nvCxnSpPr>
        <p:spPr>
          <a:xfrm>
            <a:off x="7908668" y="2373585"/>
            <a:ext cx="1391753" cy="827611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98"/>
          <p:cNvCxnSpPr/>
          <p:nvPr/>
        </p:nvCxnSpPr>
        <p:spPr>
          <a:xfrm>
            <a:off x="7908668" y="3202700"/>
            <a:ext cx="1391753" cy="873629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100"/>
          <p:cNvCxnSpPr>
            <a:stCxn id="44" idx="6"/>
            <a:endCxn id="46" idx="2"/>
          </p:cNvCxnSpPr>
          <p:nvPr/>
        </p:nvCxnSpPr>
        <p:spPr>
          <a:xfrm flipV="1">
            <a:off x="7908668" y="3201195"/>
            <a:ext cx="1391753" cy="850536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101"/>
          <p:cNvCxnSpPr>
            <a:endCxn id="47" idx="2"/>
          </p:cNvCxnSpPr>
          <p:nvPr/>
        </p:nvCxnSpPr>
        <p:spPr>
          <a:xfrm flipV="1">
            <a:off x="7908668" y="4068850"/>
            <a:ext cx="1391753" cy="899073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102"/>
          <p:cNvCxnSpPr>
            <a:endCxn id="46" idx="2"/>
          </p:cNvCxnSpPr>
          <p:nvPr/>
        </p:nvCxnSpPr>
        <p:spPr>
          <a:xfrm flipV="1">
            <a:off x="7908668" y="3201196"/>
            <a:ext cx="1391753" cy="1766725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103"/>
          <p:cNvCxnSpPr>
            <a:endCxn id="47" idx="2"/>
          </p:cNvCxnSpPr>
          <p:nvPr/>
        </p:nvCxnSpPr>
        <p:spPr>
          <a:xfrm>
            <a:off x="7908668" y="2373587"/>
            <a:ext cx="1391753" cy="1695263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140"/>
          <p:cNvCxnSpPr>
            <a:stCxn id="7" idx="6"/>
            <a:endCxn id="10" idx="2"/>
          </p:cNvCxnSpPr>
          <p:nvPr/>
        </p:nvCxnSpPr>
        <p:spPr>
          <a:xfrm flipV="1">
            <a:off x="2570562" y="4033116"/>
            <a:ext cx="1391753" cy="673433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143"/>
          <p:cNvCxnSpPr>
            <a:endCxn id="9" idx="2"/>
          </p:cNvCxnSpPr>
          <p:nvPr/>
        </p:nvCxnSpPr>
        <p:spPr>
          <a:xfrm rot="5400000" flipH="1" flipV="1">
            <a:off x="2503865" y="3239112"/>
            <a:ext cx="1532103" cy="138480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2096847" y="1782221"/>
            <a:ext cx="570428" cy="3829635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9" name="矩形 58"/>
          <p:cNvSpPr/>
          <p:nvPr/>
        </p:nvSpPr>
        <p:spPr>
          <a:xfrm>
            <a:off x="3684048" y="1774741"/>
            <a:ext cx="4603520" cy="3829635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0" name="矩形 59"/>
          <p:cNvSpPr/>
          <p:nvPr/>
        </p:nvSpPr>
        <p:spPr>
          <a:xfrm>
            <a:off x="9233101" y="1840133"/>
            <a:ext cx="570428" cy="3829635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61" name="直接箭头连接符 151"/>
          <p:cNvCxnSpPr>
            <a:endCxn id="4" idx="2"/>
          </p:cNvCxnSpPr>
          <p:nvPr/>
        </p:nvCxnSpPr>
        <p:spPr>
          <a:xfrm>
            <a:off x="1735309" y="3002300"/>
            <a:ext cx="416900" cy="2117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152"/>
          <p:cNvCxnSpPr/>
          <p:nvPr/>
        </p:nvCxnSpPr>
        <p:spPr>
          <a:xfrm>
            <a:off x="1735309" y="3859671"/>
            <a:ext cx="416900" cy="2117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153"/>
          <p:cNvCxnSpPr/>
          <p:nvPr/>
        </p:nvCxnSpPr>
        <p:spPr>
          <a:xfrm>
            <a:off x="1732302" y="4706548"/>
            <a:ext cx="416900" cy="2117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154"/>
          <p:cNvCxnSpPr/>
          <p:nvPr/>
        </p:nvCxnSpPr>
        <p:spPr>
          <a:xfrm>
            <a:off x="9718774" y="3211476"/>
            <a:ext cx="416900" cy="2117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155"/>
          <p:cNvCxnSpPr/>
          <p:nvPr/>
        </p:nvCxnSpPr>
        <p:spPr>
          <a:xfrm>
            <a:off x="9718774" y="4077831"/>
            <a:ext cx="416900" cy="2117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4174512"/>
              </p:ext>
            </p:extLst>
          </p:nvPr>
        </p:nvGraphicFramePr>
        <p:xfrm>
          <a:off x="10389697" y="3485643"/>
          <a:ext cx="345016" cy="4042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1" name="公式" r:id="rId7" imgW="139616" imgH="165000" progId="Equation.3">
                  <p:embed/>
                </p:oleObj>
              </mc:Choice>
              <mc:Fallback>
                <p:oleObj name="公式" r:id="rId7" imgW="139616" imgH="165000" progId="Equation.3">
                  <p:embed/>
                  <p:pic>
                    <p:nvPicPr>
                      <p:cNvPr id="6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89697" y="3485643"/>
                        <a:ext cx="345016" cy="40428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TextBox 157"/>
          <p:cNvSpPr txBox="1"/>
          <p:nvPr/>
        </p:nvSpPr>
        <p:spPr>
          <a:xfrm>
            <a:off x="6462510" y="3350112"/>
            <a:ext cx="623889" cy="461665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……</a:t>
            </a:r>
            <a:endParaRPr lang="zh-CN" altLang="en-US" sz="2400" b="1" dirty="0"/>
          </a:p>
        </p:txBody>
      </p:sp>
      <p:graphicFrame>
        <p:nvGraphicFramePr>
          <p:cNvPr id="6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4572518"/>
              </p:ext>
            </p:extLst>
          </p:nvPr>
        </p:nvGraphicFramePr>
        <p:xfrm>
          <a:off x="11409892" y="3438377"/>
          <a:ext cx="345016" cy="4974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2" name="公式" r:id="rId9" imgW="127800" imgH="191880" progId="Equation.3">
                  <p:embed/>
                </p:oleObj>
              </mc:Choice>
              <mc:Fallback>
                <p:oleObj name="公式" r:id="rId9" imgW="127800" imgH="191880" progId="Equation.3">
                  <p:embed/>
                  <p:pic>
                    <p:nvPicPr>
                      <p:cNvPr id="6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09892" y="3438377"/>
                        <a:ext cx="345016" cy="4974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左右箭头 68"/>
          <p:cNvSpPr/>
          <p:nvPr/>
        </p:nvSpPr>
        <p:spPr>
          <a:xfrm>
            <a:off x="10855718" y="3613255"/>
            <a:ext cx="460101" cy="227796"/>
          </a:xfrm>
          <a:prstGeom prst="leftRightArrow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graphicFrame>
        <p:nvGraphicFramePr>
          <p:cNvPr id="7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8423400"/>
              </p:ext>
            </p:extLst>
          </p:nvPr>
        </p:nvGraphicFramePr>
        <p:xfrm>
          <a:off x="2916767" y="4782464"/>
          <a:ext cx="501651" cy="5884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3" name="公式" r:id="rId11" imgW="191880" imgH="228240" progId="Equation.3">
                  <p:embed/>
                </p:oleObj>
              </mc:Choice>
              <mc:Fallback>
                <p:oleObj name="公式" r:id="rId11" imgW="191880" imgH="228240" progId="Equation.3">
                  <p:embed/>
                  <p:pic>
                    <p:nvPicPr>
                      <p:cNvPr id="7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767" y="4782464"/>
                        <a:ext cx="501651" cy="5884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2164688"/>
              </p:ext>
            </p:extLst>
          </p:nvPr>
        </p:nvGraphicFramePr>
        <p:xfrm>
          <a:off x="10592865" y="4489555"/>
          <a:ext cx="817033" cy="499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4" name="公式" r:id="rId13" imgW="319680" imgH="191880" progId="Equation.3">
                  <p:embed/>
                </p:oleObj>
              </mc:Choice>
              <mc:Fallback>
                <p:oleObj name="公式" r:id="rId13" imgW="319680" imgH="191880" progId="Equation.3">
                  <p:embed/>
                  <p:pic>
                    <p:nvPicPr>
                      <p:cNvPr id="7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92865" y="4489555"/>
                        <a:ext cx="817033" cy="4995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7622032"/>
              </p:ext>
            </p:extLst>
          </p:nvPr>
        </p:nvGraphicFramePr>
        <p:xfrm>
          <a:off x="1601251" y="5382303"/>
          <a:ext cx="1985584" cy="951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5" name="公式" r:id="rId15" imgW="877680" imgH="420480" progId="Equation.3">
                  <p:embed/>
                </p:oleObj>
              </mc:Choice>
              <mc:Fallback>
                <p:oleObj name="公式" r:id="rId15" imgW="877680" imgH="420480" progId="Equation.3">
                  <p:embed/>
                  <p:pic>
                    <p:nvPicPr>
                      <p:cNvPr id="7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251" y="5382303"/>
                        <a:ext cx="1985584" cy="95170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1368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err="1"/>
              <a:t>Backpropagation</a:t>
            </a:r>
            <a:endParaRPr kumimoji="1"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2840369" y="2191196"/>
            <a:ext cx="418353" cy="418353"/>
          </a:xfrm>
          <a:prstGeom prst="ellips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i="1" dirty="0"/>
              <a:t>f</a:t>
            </a:r>
            <a:endParaRPr kumimoji="1" lang="zh-CN" altLang="en-US" sz="2400" i="1" dirty="0"/>
          </a:p>
        </p:txBody>
      </p:sp>
      <p:sp>
        <p:nvSpPr>
          <p:cNvPr id="6" name="椭圆 5"/>
          <p:cNvSpPr/>
          <p:nvPr/>
        </p:nvSpPr>
        <p:spPr>
          <a:xfrm>
            <a:off x="3876293" y="2191196"/>
            <a:ext cx="418353" cy="418353"/>
          </a:xfrm>
          <a:prstGeom prst="ellips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i="1" dirty="0"/>
              <a:t>g</a:t>
            </a:r>
            <a:endParaRPr kumimoji="1" lang="zh-CN" altLang="en-US" sz="2400" i="1" dirty="0"/>
          </a:p>
        </p:txBody>
      </p:sp>
      <p:sp>
        <p:nvSpPr>
          <p:cNvPr id="7" name="椭圆 6"/>
          <p:cNvSpPr/>
          <p:nvPr/>
        </p:nvSpPr>
        <p:spPr>
          <a:xfrm>
            <a:off x="4912209" y="2191196"/>
            <a:ext cx="418353" cy="418353"/>
          </a:xfrm>
          <a:prstGeom prst="ellips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i="1" dirty="0"/>
              <a:t>h</a:t>
            </a:r>
            <a:endParaRPr kumimoji="1" lang="zh-CN" altLang="en-US" sz="2400" i="1" dirty="0"/>
          </a:p>
        </p:txBody>
      </p:sp>
      <p:cxnSp>
        <p:nvCxnSpPr>
          <p:cNvPr id="8" name="直线箭头连接符 7"/>
          <p:cNvCxnSpPr/>
          <p:nvPr/>
        </p:nvCxnSpPr>
        <p:spPr>
          <a:xfrm>
            <a:off x="2242715" y="2390407"/>
            <a:ext cx="597648" cy="0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3258716" y="2390407"/>
            <a:ext cx="597648" cy="0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/>
          <p:cNvCxnSpPr/>
          <p:nvPr/>
        </p:nvCxnSpPr>
        <p:spPr>
          <a:xfrm>
            <a:off x="4294640" y="2390407"/>
            <a:ext cx="597648" cy="0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>
            <a:off x="5330561" y="2390407"/>
            <a:ext cx="597648" cy="0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对象 11"/>
          <p:cNvGraphicFramePr>
            <a:graphicFrameLocks noChangeAspect="1"/>
          </p:cNvGraphicFramePr>
          <p:nvPr>
            <p:extLst/>
          </p:nvPr>
        </p:nvGraphicFramePr>
        <p:xfrm>
          <a:off x="8414715" y="2921456"/>
          <a:ext cx="2234647" cy="8567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6" name="公式" r:id="rId4" imgW="1028493" imgH="393539" progId="Equation.3">
                  <p:embed/>
                </p:oleObj>
              </mc:Choice>
              <mc:Fallback>
                <p:oleObj name="公式" r:id="rId4" imgW="1028493" imgH="393539" progId="Equation.3">
                  <p:embed/>
                  <p:pic>
                    <p:nvPicPr>
                      <p:cNvPr id="12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14715" y="2921456"/>
                        <a:ext cx="2234647" cy="8567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387475"/>
              </p:ext>
            </p:extLst>
          </p:nvPr>
        </p:nvGraphicFramePr>
        <p:xfrm>
          <a:off x="5928210" y="2187149"/>
          <a:ext cx="343973" cy="406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7" name="公式" r:id="rId6" imgW="139616" imgH="165000" progId="Equation.3">
                  <p:embed/>
                </p:oleObj>
              </mc:Choice>
              <mc:Fallback>
                <p:oleObj name="公式" r:id="rId6" imgW="139616" imgH="165000" progId="Equation.3">
                  <p:embed/>
                  <p:pic>
                    <p:nvPicPr>
                      <p:cNvPr id="1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8210" y="2187149"/>
                        <a:ext cx="343973" cy="4065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3826824"/>
              </p:ext>
            </p:extLst>
          </p:nvPr>
        </p:nvGraphicFramePr>
        <p:xfrm>
          <a:off x="1879771" y="2226439"/>
          <a:ext cx="313267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8" name="公式" r:id="rId8" imgW="126847" imgH="139531" progId="Equation.3">
                  <p:embed/>
                </p:oleObj>
              </mc:Choice>
              <mc:Fallback>
                <p:oleObj name="公式" r:id="rId8" imgW="126847" imgH="139531" progId="Equation.3">
                  <p:embed/>
                  <p:pic>
                    <p:nvPicPr>
                      <p:cNvPr id="1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9771" y="2226439"/>
                        <a:ext cx="313267" cy="34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1321296"/>
              </p:ext>
            </p:extLst>
          </p:nvPr>
        </p:nvGraphicFramePr>
        <p:xfrm>
          <a:off x="3366748" y="2015699"/>
          <a:ext cx="313267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9" name="公式" r:id="rId10" imgW="126847" imgH="139531" progId="Equation.3">
                  <p:embed/>
                </p:oleObj>
              </mc:Choice>
              <mc:Fallback>
                <p:oleObj name="公式" r:id="rId10" imgW="126847" imgH="139531" progId="Equation.3">
                  <p:embed/>
                  <p:pic>
                    <p:nvPicPr>
                      <p:cNvPr id="1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6748" y="2015699"/>
                        <a:ext cx="313267" cy="34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6676420"/>
              </p:ext>
            </p:extLst>
          </p:nvPr>
        </p:nvGraphicFramePr>
        <p:xfrm>
          <a:off x="4413420" y="1969942"/>
          <a:ext cx="313267" cy="4360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0" name="公式" r:id="rId12" imgW="126542" imgH="177708" progId="Equation.3">
                  <p:embed/>
                </p:oleObj>
              </mc:Choice>
              <mc:Fallback>
                <p:oleObj name="公式" r:id="rId12" imgW="126542" imgH="177708" progId="Equation.3">
                  <p:embed/>
                  <p:pic>
                    <p:nvPicPr>
                      <p:cNvPr id="1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3420" y="1969942"/>
                        <a:ext cx="313267" cy="4360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8"/>
          <p:cNvGraphicFramePr>
            <a:graphicFrameLocks noChangeAspect="1"/>
          </p:cNvGraphicFramePr>
          <p:nvPr>
            <p:extLst/>
          </p:nvPr>
        </p:nvGraphicFramePr>
        <p:xfrm>
          <a:off x="1841720" y="2921453"/>
          <a:ext cx="4766733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1" name="公式" r:id="rId14" imgW="1942893" imgH="431570" progId="Equation.3">
                  <p:embed/>
                </p:oleObj>
              </mc:Choice>
              <mc:Fallback>
                <p:oleObj name="公式" r:id="rId14" imgW="1942893" imgH="431570" progId="Equation.3">
                  <p:embed/>
                  <p:pic>
                    <p:nvPicPr>
                      <p:cNvPr id="17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1720" y="2921453"/>
                        <a:ext cx="4766733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5"/>
          <p:cNvGraphicFramePr>
            <a:graphicFrameLocks noChangeAspect="1"/>
          </p:cNvGraphicFramePr>
          <p:nvPr>
            <p:extLst/>
          </p:nvPr>
        </p:nvGraphicFramePr>
        <p:xfrm>
          <a:off x="1841720" y="4741171"/>
          <a:ext cx="3083984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2" name="公式" r:id="rId16" imgW="1257231" imgH="456924" progId="Equation.3">
                  <p:embed/>
                </p:oleObj>
              </mc:Choice>
              <mc:Fallback>
                <p:oleObj name="公式" r:id="rId16" imgW="1257231" imgH="456924" progId="Equation.3">
                  <p:embed/>
                  <p:pic>
                    <p:nvPicPr>
                      <p:cNvPr id="18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1720" y="4741171"/>
                        <a:ext cx="3083984" cy="1130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6"/>
          <p:cNvGraphicFramePr>
            <a:graphicFrameLocks noChangeAspect="1"/>
          </p:cNvGraphicFramePr>
          <p:nvPr>
            <p:extLst/>
          </p:nvPr>
        </p:nvGraphicFramePr>
        <p:xfrm>
          <a:off x="8414709" y="5016336"/>
          <a:ext cx="3312584" cy="8551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3" name="公式" r:id="rId18" imgW="1523449" imgH="393539" progId="Equation.3">
                  <p:embed/>
                </p:oleObj>
              </mc:Choice>
              <mc:Fallback>
                <p:oleObj name="公式" r:id="rId18" imgW="1523449" imgH="393539" progId="Equation.3">
                  <p:embed/>
                  <p:pic>
                    <p:nvPicPr>
                      <p:cNvPr id="19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14709" y="5016336"/>
                        <a:ext cx="3312584" cy="8551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右箭头 19"/>
          <p:cNvSpPr/>
          <p:nvPr/>
        </p:nvSpPr>
        <p:spPr>
          <a:xfrm>
            <a:off x="7191712" y="3176161"/>
            <a:ext cx="371843" cy="37984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1" name="右箭头 20"/>
          <p:cNvSpPr/>
          <p:nvPr/>
        </p:nvSpPr>
        <p:spPr>
          <a:xfrm>
            <a:off x="7191712" y="5189347"/>
            <a:ext cx="371843" cy="37984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2047768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pPr algn="l"/>
            <a:r>
              <a:rPr kumimoji="1" lang="en-US" altLang="zh-CN" dirty="0" err="1"/>
              <a:t>Backpropagation</a:t>
            </a:r>
            <a:endParaRPr kumimoji="1"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2285862" y="1855980"/>
            <a:ext cx="418353" cy="418353"/>
          </a:xfrm>
          <a:prstGeom prst="ellips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i="1" dirty="0"/>
              <a:t>f</a:t>
            </a:r>
            <a:endParaRPr kumimoji="1" lang="zh-CN" altLang="en-US" sz="2400" i="1" dirty="0"/>
          </a:p>
        </p:txBody>
      </p:sp>
      <p:sp>
        <p:nvSpPr>
          <p:cNvPr id="6" name="椭圆 5"/>
          <p:cNvSpPr/>
          <p:nvPr/>
        </p:nvSpPr>
        <p:spPr>
          <a:xfrm>
            <a:off x="2285862" y="2868180"/>
            <a:ext cx="418353" cy="418353"/>
          </a:xfrm>
          <a:prstGeom prst="ellips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i="1" dirty="0"/>
              <a:t>g</a:t>
            </a:r>
            <a:endParaRPr kumimoji="1" lang="zh-CN" altLang="en-US" sz="2400" i="1" dirty="0"/>
          </a:p>
        </p:txBody>
      </p:sp>
      <p:cxnSp>
        <p:nvCxnSpPr>
          <p:cNvPr id="7" name="直线箭头连接符 7"/>
          <p:cNvCxnSpPr>
            <a:endCxn id="5" idx="2"/>
          </p:cNvCxnSpPr>
          <p:nvPr/>
        </p:nvCxnSpPr>
        <p:spPr>
          <a:xfrm flipV="1">
            <a:off x="1580180" y="2065157"/>
            <a:ext cx="705680" cy="583884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8"/>
          <p:cNvCxnSpPr/>
          <p:nvPr/>
        </p:nvCxnSpPr>
        <p:spPr>
          <a:xfrm>
            <a:off x="2726171" y="2065158"/>
            <a:ext cx="597648" cy="419913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9"/>
          <p:cNvCxnSpPr/>
          <p:nvPr/>
        </p:nvCxnSpPr>
        <p:spPr>
          <a:xfrm flipV="1">
            <a:off x="2704214" y="2617230"/>
            <a:ext cx="619605" cy="460125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937262"/>
              </p:ext>
            </p:extLst>
          </p:nvPr>
        </p:nvGraphicFramePr>
        <p:xfrm>
          <a:off x="1217236" y="2485069"/>
          <a:ext cx="313267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2" name="公式" r:id="rId4" imgW="126847" imgH="139531" progId="Equation.3">
                  <p:embed/>
                </p:oleObj>
              </mc:Choice>
              <mc:Fallback>
                <p:oleObj name="公式" r:id="rId4" imgW="126847" imgH="139531" progId="Equation.3">
                  <p:embed/>
                  <p:pic>
                    <p:nvPicPr>
                      <p:cNvPr id="1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7236" y="2485069"/>
                        <a:ext cx="313267" cy="34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5965303"/>
              </p:ext>
            </p:extLst>
          </p:nvPr>
        </p:nvGraphicFramePr>
        <p:xfrm>
          <a:off x="2860847" y="1893705"/>
          <a:ext cx="313267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3" name="公式" r:id="rId6" imgW="126847" imgH="139531" progId="Equation.3">
                  <p:embed/>
                </p:oleObj>
              </mc:Choice>
              <mc:Fallback>
                <p:oleObj name="公式" r:id="rId6" imgW="126847" imgH="139531" progId="Equation.3">
                  <p:embed/>
                  <p:pic>
                    <p:nvPicPr>
                      <p:cNvPr id="1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0847" y="1893705"/>
                        <a:ext cx="313267" cy="34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5770870"/>
              </p:ext>
            </p:extLst>
          </p:nvPr>
        </p:nvGraphicFramePr>
        <p:xfrm>
          <a:off x="2806800" y="2813927"/>
          <a:ext cx="313267" cy="4360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4" name="公式" r:id="rId8" imgW="126542" imgH="177708" progId="Equation.3">
                  <p:embed/>
                </p:oleObj>
              </mc:Choice>
              <mc:Fallback>
                <p:oleObj name="公式" r:id="rId8" imgW="126542" imgH="177708" progId="Equation.3">
                  <p:embed/>
                  <p:pic>
                    <p:nvPicPr>
                      <p:cNvPr id="1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6800" y="2813927"/>
                        <a:ext cx="313267" cy="4360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直线箭头连接符 7"/>
          <p:cNvCxnSpPr>
            <a:endCxn id="6" idx="2"/>
          </p:cNvCxnSpPr>
          <p:nvPr/>
        </p:nvCxnSpPr>
        <p:spPr>
          <a:xfrm>
            <a:off x="1580180" y="2664607"/>
            <a:ext cx="705680" cy="412751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3303902" y="2275894"/>
            <a:ext cx="418353" cy="418353"/>
          </a:xfrm>
          <a:prstGeom prst="ellips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i="1" dirty="0"/>
              <a:t>h</a:t>
            </a:r>
            <a:endParaRPr kumimoji="1" lang="zh-CN" altLang="en-US" sz="2400" i="1" dirty="0"/>
          </a:p>
        </p:txBody>
      </p:sp>
      <p:cxnSp>
        <p:nvCxnSpPr>
          <p:cNvPr id="15" name="直线箭头连接符 10"/>
          <p:cNvCxnSpPr/>
          <p:nvPr/>
        </p:nvCxnSpPr>
        <p:spPr>
          <a:xfrm>
            <a:off x="3762092" y="2485067"/>
            <a:ext cx="597648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7750068"/>
              </p:ext>
            </p:extLst>
          </p:nvPr>
        </p:nvGraphicFramePr>
        <p:xfrm>
          <a:off x="4359740" y="2287731"/>
          <a:ext cx="343973" cy="406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5" name="公式" r:id="rId10" imgW="139616" imgH="165000" progId="Equation.3">
                  <p:embed/>
                </p:oleObj>
              </mc:Choice>
              <mc:Fallback>
                <p:oleObj name="公式" r:id="rId10" imgW="139616" imgH="165000" progId="Equation.3">
                  <p:embed/>
                  <p:pic>
                    <p:nvPicPr>
                      <p:cNvPr id="1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9740" y="2287731"/>
                        <a:ext cx="343973" cy="4065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6688837"/>
              </p:ext>
            </p:extLst>
          </p:nvPr>
        </p:nvGraphicFramePr>
        <p:xfrm>
          <a:off x="1045783" y="3456132"/>
          <a:ext cx="4580317" cy="962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6" name="公式" r:id="rId12" imgW="2069664" imgH="431570" progId="Equation.3">
                  <p:embed/>
                </p:oleObj>
              </mc:Choice>
              <mc:Fallback>
                <p:oleObj name="公式" r:id="rId12" imgW="2069664" imgH="431570" progId="Equation.3">
                  <p:embed/>
                  <p:pic>
                    <p:nvPicPr>
                      <p:cNvPr id="17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5783" y="3456132"/>
                        <a:ext cx="4580317" cy="96226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71346"/>
              </p:ext>
            </p:extLst>
          </p:nvPr>
        </p:nvGraphicFramePr>
        <p:xfrm>
          <a:off x="7679019" y="3532350"/>
          <a:ext cx="2455581" cy="7638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7" name="公式" r:id="rId14" imgW="1269908" imgH="393539" progId="Equation.3">
                  <p:embed/>
                </p:oleObj>
              </mc:Choice>
              <mc:Fallback>
                <p:oleObj name="公式" r:id="rId14" imgW="1269908" imgH="393539" progId="Equation.3">
                  <p:embed/>
                  <p:pic>
                    <p:nvPicPr>
                      <p:cNvPr id="18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79019" y="3532350"/>
                        <a:ext cx="2455581" cy="76383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1508709"/>
              </p:ext>
            </p:extLst>
          </p:nvPr>
        </p:nvGraphicFramePr>
        <p:xfrm>
          <a:off x="1139043" y="4752898"/>
          <a:ext cx="1721804" cy="4468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" name="公式" r:id="rId16" imgW="837787" imgH="216061" progId="Equation.3">
                  <p:embed/>
                </p:oleObj>
              </mc:Choice>
              <mc:Fallback>
                <p:oleObj name="公式" r:id="rId16" imgW="837787" imgH="216061" progId="Equation.3">
                  <p:embed/>
                  <p:pic>
                    <p:nvPicPr>
                      <p:cNvPr id="1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9043" y="4752898"/>
                        <a:ext cx="1721804" cy="44685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9223947"/>
              </p:ext>
            </p:extLst>
          </p:nvPr>
        </p:nvGraphicFramePr>
        <p:xfrm>
          <a:off x="1113643" y="5478682"/>
          <a:ext cx="1667757" cy="46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9" name="公式" r:id="rId18" imgW="773935" imgH="215931" progId="Equation.3">
                  <p:embed/>
                </p:oleObj>
              </mc:Choice>
              <mc:Fallback>
                <p:oleObj name="公式" r:id="rId18" imgW="773935" imgH="215931" progId="Equation.3">
                  <p:embed/>
                  <p:pic>
                    <p:nvPicPr>
                      <p:cNvPr id="2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3643" y="5478682"/>
                        <a:ext cx="1667757" cy="4680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5040548"/>
              </p:ext>
            </p:extLst>
          </p:nvPr>
        </p:nvGraphicFramePr>
        <p:xfrm>
          <a:off x="4787777" y="4594937"/>
          <a:ext cx="1648571" cy="742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0" name="公式" r:id="rId20" imgW="876369" imgH="393539" progId="Equation.3">
                  <p:embed/>
                </p:oleObj>
              </mc:Choice>
              <mc:Fallback>
                <p:oleObj name="公式" r:id="rId20" imgW="876369" imgH="393539" progId="Equation.3">
                  <p:embed/>
                  <p:pic>
                    <p:nvPicPr>
                      <p:cNvPr id="21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777" y="4594937"/>
                        <a:ext cx="1648571" cy="74268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906660"/>
              </p:ext>
            </p:extLst>
          </p:nvPr>
        </p:nvGraphicFramePr>
        <p:xfrm>
          <a:off x="4775227" y="5473306"/>
          <a:ext cx="2044674" cy="748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1" name="公式" r:id="rId22" imgW="1079201" imgH="393539" progId="Equation.3">
                  <p:embed/>
                </p:oleObj>
              </mc:Choice>
              <mc:Fallback>
                <p:oleObj name="公式" r:id="rId22" imgW="1079201" imgH="393539" progId="Equation.3">
                  <p:embed/>
                  <p:pic>
                    <p:nvPicPr>
                      <p:cNvPr id="22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5227" y="5473306"/>
                        <a:ext cx="2044674" cy="74872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右箭头 22"/>
          <p:cNvSpPr/>
          <p:nvPr/>
        </p:nvSpPr>
        <p:spPr>
          <a:xfrm>
            <a:off x="6436348" y="3680792"/>
            <a:ext cx="508623" cy="512945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4" name="右箭头 23"/>
          <p:cNvSpPr/>
          <p:nvPr/>
        </p:nvSpPr>
        <p:spPr>
          <a:xfrm>
            <a:off x="3698049" y="4765598"/>
            <a:ext cx="508623" cy="512945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5" name="右箭头 24"/>
          <p:cNvSpPr/>
          <p:nvPr/>
        </p:nvSpPr>
        <p:spPr>
          <a:xfrm>
            <a:off x="3710157" y="5554886"/>
            <a:ext cx="508623" cy="512945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2663248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3492721" y="3133484"/>
            <a:ext cx="1036257" cy="1082595"/>
          </a:xfrm>
          <a:prstGeom prst="ellips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graphicFrame>
        <p:nvGraphicFramePr>
          <p:cNvPr id="5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8237370"/>
              </p:ext>
            </p:extLst>
          </p:nvPr>
        </p:nvGraphicFramePr>
        <p:xfrm>
          <a:off x="3598333" y="3446221"/>
          <a:ext cx="479320" cy="479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99" name="公式" r:id="rId4" imgW="264960" imgH="264960" progId="Equation.3">
                  <p:embed/>
                </p:oleObj>
              </mc:Choice>
              <mc:Fallback>
                <p:oleObj name="公式" r:id="rId4" imgW="264960" imgH="264960" progId="Equation.3">
                  <p:embed/>
                  <p:pic>
                    <p:nvPicPr>
                      <p:cNvPr id="5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8333" y="3446221"/>
                        <a:ext cx="479320" cy="4793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线连接符 5"/>
          <p:cNvCxnSpPr>
            <a:stCxn id="4" idx="0"/>
            <a:endCxn id="4" idx="4"/>
          </p:cNvCxnSpPr>
          <p:nvPr/>
        </p:nvCxnSpPr>
        <p:spPr>
          <a:xfrm>
            <a:off x="4010849" y="3133484"/>
            <a:ext cx="0" cy="1082595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5348536"/>
              </p:ext>
            </p:extLst>
          </p:nvPr>
        </p:nvGraphicFramePr>
        <p:xfrm>
          <a:off x="4003332" y="3362436"/>
          <a:ext cx="544096" cy="6710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00" name="公式" r:id="rId6" imgW="136800" imgH="127800" progId="Equation.3">
                  <p:embed/>
                </p:oleObj>
              </mc:Choice>
              <mc:Fallback>
                <p:oleObj name="公式" r:id="rId6" imgW="136800" imgH="127800" progId="Equation.3">
                  <p:embed/>
                  <p:pic>
                    <p:nvPicPr>
                      <p:cNvPr id="7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3332" y="3362436"/>
                        <a:ext cx="544096" cy="6710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4478246"/>
              </p:ext>
            </p:extLst>
          </p:nvPr>
        </p:nvGraphicFramePr>
        <p:xfrm>
          <a:off x="609600" y="1265128"/>
          <a:ext cx="3242733" cy="931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01" name="公式" r:id="rId8" imgW="1193295" imgH="342831" progId="Equation.3">
                  <p:embed/>
                </p:oleObj>
              </mc:Choice>
              <mc:Fallback>
                <p:oleObj name="公式" r:id="rId8" imgW="1193295" imgH="342831" progId="Equation.3">
                  <p:embed/>
                  <p:pic>
                    <p:nvPicPr>
                      <p:cNvPr id="11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265128"/>
                        <a:ext cx="3242733" cy="9313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7110381"/>
              </p:ext>
            </p:extLst>
          </p:nvPr>
        </p:nvGraphicFramePr>
        <p:xfrm>
          <a:off x="4218516" y="1265128"/>
          <a:ext cx="1553633" cy="552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02" name="公式" r:id="rId10" imgW="571225" imgH="203261" progId="Equation.3">
                  <p:embed/>
                </p:oleObj>
              </mc:Choice>
              <mc:Fallback>
                <p:oleObj name="公式" r:id="rId10" imgW="571225" imgH="203261" progId="Equation.3">
                  <p:embed/>
                  <p:pic>
                    <p:nvPicPr>
                      <p:cNvPr id="12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8516" y="1265128"/>
                        <a:ext cx="1553633" cy="5524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3677712"/>
              </p:ext>
            </p:extLst>
          </p:nvPr>
        </p:nvGraphicFramePr>
        <p:xfrm>
          <a:off x="4547428" y="2908059"/>
          <a:ext cx="345016" cy="4508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03" name="公式" r:id="rId12" imgW="118800" imgH="155160" progId="Equation.3">
                  <p:embed/>
                </p:oleObj>
              </mc:Choice>
              <mc:Fallback>
                <p:oleObj name="公式" r:id="rId12" imgW="118800" imgH="155160" progId="Equation.3">
                  <p:embed/>
                  <p:pic>
                    <p:nvPicPr>
                      <p:cNvPr id="13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7428" y="2908059"/>
                        <a:ext cx="345016" cy="45084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387599"/>
              </p:ext>
            </p:extLst>
          </p:nvPr>
        </p:nvGraphicFramePr>
        <p:xfrm>
          <a:off x="3676299" y="2716494"/>
          <a:ext cx="311149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04" name="公式" r:id="rId14" imgW="100440" imgH="127800" progId="Equation.3">
                  <p:embed/>
                </p:oleObj>
              </mc:Choice>
              <mc:Fallback>
                <p:oleObj name="公式" r:id="rId14" imgW="100440" imgH="127800" progId="Equation.3">
                  <p:embed/>
                  <p:pic>
                    <p:nvPicPr>
                      <p:cNvPr id="14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6299" y="2716494"/>
                        <a:ext cx="311149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直线箭头连接符 15"/>
          <p:cNvCxnSpPr>
            <a:stCxn id="4" idx="6"/>
          </p:cNvCxnSpPr>
          <p:nvPr/>
        </p:nvCxnSpPr>
        <p:spPr>
          <a:xfrm flipV="1">
            <a:off x="4528978" y="3663000"/>
            <a:ext cx="1496585" cy="11781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>
            <a:off x="1996136" y="3133484"/>
            <a:ext cx="1496585" cy="514112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>
            <a:endCxn id="4" idx="2"/>
          </p:cNvCxnSpPr>
          <p:nvPr/>
        </p:nvCxnSpPr>
        <p:spPr>
          <a:xfrm flipV="1">
            <a:off x="1996136" y="3674782"/>
            <a:ext cx="1496585" cy="541297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1557827"/>
              </p:ext>
            </p:extLst>
          </p:nvPr>
        </p:nvGraphicFramePr>
        <p:xfrm>
          <a:off x="1614900" y="2822566"/>
          <a:ext cx="414867" cy="552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05" name="公式" r:id="rId16" imgW="136800" imgH="191880" progId="Equation.3">
                  <p:embed/>
                </p:oleObj>
              </mc:Choice>
              <mc:Fallback>
                <p:oleObj name="公式" r:id="rId16" imgW="136800" imgH="191880" progId="Equation.3">
                  <p:embed/>
                  <p:pic>
                    <p:nvPicPr>
                      <p:cNvPr id="23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4900" y="2822566"/>
                        <a:ext cx="414867" cy="55244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2062492"/>
              </p:ext>
            </p:extLst>
          </p:nvPr>
        </p:nvGraphicFramePr>
        <p:xfrm>
          <a:off x="1546933" y="3851266"/>
          <a:ext cx="484716" cy="552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06" name="公式" r:id="rId18" imgW="164520" imgH="191880" progId="Equation.3">
                  <p:embed/>
                </p:oleObj>
              </mc:Choice>
              <mc:Fallback>
                <p:oleObj name="公式" r:id="rId18" imgW="164520" imgH="191880" progId="Equation.3">
                  <p:embed/>
                  <p:pic>
                    <p:nvPicPr>
                      <p:cNvPr id="24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6933" y="3851266"/>
                        <a:ext cx="484716" cy="55244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4336958"/>
              </p:ext>
            </p:extLst>
          </p:nvPr>
        </p:nvGraphicFramePr>
        <p:xfrm>
          <a:off x="2522715" y="2813158"/>
          <a:ext cx="484717" cy="552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07" name="公式" r:id="rId20" imgW="164520" imgH="191880" progId="Equation.3">
                  <p:embed/>
                </p:oleObj>
              </mc:Choice>
              <mc:Fallback>
                <p:oleObj name="公式" r:id="rId20" imgW="164520" imgH="191880" progId="Equation.3">
                  <p:embed/>
                  <p:pic>
                    <p:nvPicPr>
                      <p:cNvPr id="25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2715" y="2813158"/>
                        <a:ext cx="484717" cy="55244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7666376"/>
              </p:ext>
            </p:extLst>
          </p:nvPr>
        </p:nvGraphicFramePr>
        <p:xfrm>
          <a:off x="2488849" y="3853381"/>
          <a:ext cx="554567" cy="552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08" name="公式" r:id="rId22" imgW="191880" imgH="191880" progId="Equation.3">
                  <p:embed/>
                </p:oleObj>
              </mc:Choice>
              <mc:Fallback>
                <p:oleObj name="公式" r:id="rId22" imgW="191880" imgH="191880" progId="Equation.3">
                  <p:embed/>
                  <p:pic>
                    <p:nvPicPr>
                      <p:cNvPr id="26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8849" y="3853381"/>
                        <a:ext cx="554567" cy="55245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719300"/>
              </p:ext>
            </p:extLst>
          </p:nvPr>
        </p:nvGraphicFramePr>
        <p:xfrm>
          <a:off x="7506409" y="996171"/>
          <a:ext cx="2381251" cy="11726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09" name="公式" r:id="rId24" imgW="868320" imgH="420480" progId="Equation.3">
                  <p:embed/>
                </p:oleObj>
              </mc:Choice>
              <mc:Fallback>
                <p:oleObj name="公式" r:id="rId24" imgW="868320" imgH="420480" progId="Equation.3">
                  <p:embed/>
                  <p:pic>
                    <p:nvPicPr>
                      <p:cNvPr id="27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6409" y="996171"/>
                        <a:ext cx="2381251" cy="11726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2579930"/>
              </p:ext>
            </p:extLst>
          </p:nvPr>
        </p:nvGraphicFramePr>
        <p:xfrm>
          <a:off x="7560262" y="3925541"/>
          <a:ext cx="2142067" cy="11726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0" name="公式" r:id="rId26" imgW="776880" imgH="420480" progId="Equation.3">
                  <p:embed/>
                </p:oleObj>
              </mc:Choice>
              <mc:Fallback>
                <p:oleObj name="公式" r:id="rId26" imgW="776880" imgH="420480" progId="Equation.3">
                  <p:embed/>
                  <p:pic>
                    <p:nvPicPr>
                      <p:cNvPr id="29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60262" y="3925541"/>
                        <a:ext cx="2142067" cy="11726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5041818"/>
              </p:ext>
            </p:extLst>
          </p:nvPr>
        </p:nvGraphicFramePr>
        <p:xfrm>
          <a:off x="9763008" y="4203379"/>
          <a:ext cx="1625600" cy="552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1" name="公式" r:id="rId28" imgW="585000" imgH="191880" progId="Equation.3">
                  <p:embed/>
                </p:oleObj>
              </mc:Choice>
              <mc:Fallback>
                <p:oleObj name="公式" r:id="rId28" imgW="585000" imgH="191880" progId="Equation.3">
                  <p:embed/>
                  <p:pic>
                    <p:nvPicPr>
                      <p:cNvPr id="3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63008" y="4203379"/>
                        <a:ext cx="1625600" cy="55244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8422283"/>
              </p:ext>
            </p:extLst>
          </p:nvPr>
        </p:nvGraphicFramePr>
        <p:xfrm>
          <a:off x="7491472" y="2474963"/>
          <a:ext cx="2279649" cy="11726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2" name="公式" r:id="rId30" imgW="822600" imgH="420480" progId="Equation.3">
                  <p:embed/>
                </p:oleObj>
              </mc:Choice>
              <mc:Fallback>
                <p:oleObj name="公式" r:id="rId30" imgW="822600" imgH="420480" progId="Equation.3">
                  <p:embed/>
                  <p:pic>
                    <p:nvPicPr>
                      <p:cNvPr id="32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1472" y="2474963"/>
                        <a:ext cx="2279649" cy="11726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7016367"/>
              </p:ext>
            </p:extLst>
          </p:nvPr>
        </p:nvGraphicFramePr>
        <p:xfrm>
          <a:off x="9801108" y="2756685"/>
          <a:ext cx="1557867" cy="552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3" name="公式" r:id="rId32" imgW="557640" imgH="191880" progId="Equation.3">
                  <p:embed/>
                </p:oleObj>
              </mc:Choice>
              <mc:Fallback>
                <p:oleObj name="公式" r:id="rId32" imgW="557640" imgH="191880" progId="Equation.3">
                  <p:embed/>
                  <p:pic>
                    <p:nvPicPr>
                      <p:cNvPr id="33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01108" y="2756685"/>
                        <a:ext cx="1557867" cy="55245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9013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151765" y="2996213"/>
            <a:ext cx="1036257" cy="1082595"/>
          </a:xfrm>
          <a:prstGeom prst="ellips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graphicFrame>
        <p:nvGraphicFramePr>
          <p:cNvPr id="5" name="Object 16"/>
          <p:cNvGraphicFramePr>
            <a:graphicFrameLocks noChangeAspect="1"/>
          </p:cNvGraphicFramePr>
          <p:nvPr>
            <p:extLst/>
          </p:nvPr>
        </p:nvGraphicFramePr>
        <p:xfrm>
          <a:off x="2257377" y="3308951"/>
          <a:ext cx="479320" cy="479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98" name="公式" r:id="rId4" imgW="264960" imgH="264960" progId="Equation.3">
                  <p:embed/>
                </p:oleObj>
              </mc:Choice>
              <mc:Fallback>
                <p:oleObj name="公式" r:id="rId4" imgW="264960" imgH="264960" progId="Equation.3">
                  <p:embed/>
                  <p:pic>
                    <p:nvPicPr>
                      <p:cNvPr id="5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7377" y="3308951"/>
                        <a:ext cx="479320" cy="4793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线连接符 5"/>
          <p:cNvCxnSpPr>
            <a:stCxn id="4" idx="0"/>
            <a:endCxn id="4" idx="4"/>
          </p:cNvCxnSpPr>
          <p:nvPr/>
        </p:nvCxnSpPr>
        <p:spPr>
          <a:xfrm>
            <a:off x="2669893" y="2996213"/>
            <a:ext cx="0" cy="1082595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Object 16"/>
          <p:cNvGraphicFramePr>
            <a:graphicFrameLocks noChangeAspect="1"/>
          </p:cNvGraphicFramePr>
          <p:nvPr>
            <p:extLst/>
          </p:nvPr>
        </p:nvGraphicFramePr>
        <p:xfrm>
          <a:off x="2662376" y="3225165"/>
          <a:ext cx="544096" cy="6710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99" name="公式" r:id="rId6" imgW="136800" imgH="127800" progId="Equation.3">
                  <p:embed/>
                </p:oleObj>
              </mc:Choice>
              <mc:Fallback>
                <p:oleObj name="公式" r:id="rId6" imgW="136800" imgH="127800" progId="Equation.3">
                  <p:embed/>
                  <p:pic>
                    <p:nvPicPr>
                      <p:cNvPr id="7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2376" y="3225165"/>
                        <a:ext cx="544096" cy="6710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1"/>
          <p:cNvGraphicFramePr>
            <a:graphicFrameLocks noChangeAspect="1"/>
          </p:cNvGraphicFramePr>
          <p:nvPr>
            <p:extLst/>
          </p:nvPr>
        </p:nvGraphicFramePr>
        <p:xfrm>
          <a:off x="2283589" y="2492971"/>
          <a:ext cx="414867" cy="5545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00" name="公式" r:id="rId8" imgW="136800" imgH="191880" progId="Equation.3">
                  <p:embed/>
                </p:oleObj>
              </mc:Choice>
              <mc:Fallback>
                <p:oleObj name="公式" r:id="rId8" imgW="136800" imgH="191880" progId="Equation.3">
                  <p:embed/>
                  <p:pic>
                    <p:nvPicPr>
                      <p:cNvPr id="9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3589" y="2492971"/>
                        <a:ext cx="414867" cy="5545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"/>
          <p:cNvGraphicFramePr>
            <a:graphicFrameLocks noChangeAspect="1"/>
          </p:cNvGraphicFramePr>
          <p:nvPr>
            <p:extLst/>
          </p:nvPr>
        </p:nvGraphicFramePr>
        <p:xfrm>
          <a:off x="469605" y="2212726"/>
          <a:ext cx="414867" cy="552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01" name="公式" r:id="rId10" imgW="136800" imgH="191880" progId="Equation.3">
                  <p:embed/>
                </p:oleObj>
              </mc:Choice>
              <mc:Fallback>
                <p:oleObj name="公式" r:id="rId10" imgW="136800" imgH="191880" progId="Equation.3">
                  <p:embed/>
                  <p:pic>
                    <p:nvPicPr>
                      <p:cNvPr id="13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605" y="2212726"/>
                        <a:ext cx="414867" cy="55244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"/>
          <p:cNvGraphicFramePr>
            <a:graphicFrameLocks noChangeAspect="1"/>
          </p:cNvGraphicFramePr>
          <p:nvPr>
            <p:extLst/>
          </p:nvPr>
        </p:nvGraphicFramePr>
        <p:xfrm>
          <a:off x="399757" y="3867554"/>
          <a:ext cx="484716" cy="552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02" name="公式" r:id="rId12" imgW="164520" imgH="191880" progId="Equation.3">
                  <p:embed/>
                </p:oleObj>
              </mc:Choice>
              <mc:Fallback>
                <p:oleObj name="公式" r:id="rId12" imgW="164520" imgH="191880" progId="Equation.3">
                  <p:embed/>
                  <p:pic>
                    <p:nvPicPr>
                      <p:cNvPr id="14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757" y="3867554"/>
                        <a:ext cx="484716" cy="55244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6"/>
          <p:cNvGraphicFramePr>
            <a:graphicFrameLocks noChangeAspect="1"/>
          </p:cNvGraphicFramePr>
          <p:nvPr>
            <p:extLst/>
          </p:nvPr>
        </p:nvGraphicFramePr>
        <p:xfrm>
          <a:off x="3436938" y="2215211"/>
          <a:ext cx="753533" cy="643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03" name="公式" r:id="rId14" imgW="255960" imgH="219240" progId="Equation.3">
                  <p:embed/>
                </p:oleObj>
              </mc:Choice>
              <mc:Fallback>
                <p:oleObj name="公式" r:id="rId14" imgW="255960" imgH="219240" progId="Equation.3">
                  <p:embed/>
                  <p:pic>
                    <p:nvPicPr>
                      <p:cNvPr id="19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6938" y="2215211"/>
                        <a:ext cx="753533" cy="6434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6"/>
          <p:cNvGraphicFramePr>
            <a:graphicFrameLocks noChangeAspect="1"/>
          </p:cNvGraphicFramePr>
          <p:nvPr>
            <p:extLst/>
          </p:nvPr>
        </p:nvGraphicFramePr>
        <p:xfrm>
          <a:off x="3532423" y="3301061"/>
          <a:ext cx="753533" cy="643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04" name="公式" r:id="rId16" imgW="255960" imgH="219240" progId="Equation.3">
                  <p:embed/>
                </p:oleObj>
              </mc:Choice>
              <mc:Fallback>
                <p:oleObj name="公式" r:id="rId16" imgW="255960" imgH="219240" progId="Equation.3">
                  <p:embed/>
                  <p:pic>
                    <p:nvPicPr>
                      <p:cNvPr id="2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2423" y="3301061"/>
                        <a:ext cx="753533" cy="6434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16"/>
          <p:cNvGraphicFramePr>
            <a:graphicFrameLocks noChangeAspect="1"/>
          </p:cNvGraphicFramePr>
          <p:nvPr>
            <p:extLst/>
          </p:nvPr>
        </p:nvGraphicFramePr>
        <p:xfrm>
          <a:off x="2990697" y="2581699"/>
          <a:ext cx="431800" cy="643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05" name="公式" r:id="rId18" imgW="136800" imgH="219240" progId="Equation.3">
                  <p:embed/>
                </p:oleObj>
              </mc:Choice>
              <mc:Fallback>
                <p:oleObj name="公式" r:id="rId18" imgW="136800" imgH="219240" progId="Equation.3">
                  <p:embed/>
                  <p:pic>
                    <p:nvPicPr>
                      <p:cNvPr id="24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0697" y="2581699"/>
                        <a:ext cx="431800" cy="6434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椭圆 24"/>
          <p:cNvSpPr/>
          <p:nvPr/>
        </p:nvSpPr>
        <p:spPr>
          <a:xfrm>
            <a:off x="4595026" y="1730849"/>
            <a:ext cx="1036257" cy="1082595"/>
          </a:xfrm>
          <a:prstGeom prst="ellips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graphicFrame>
        <p:nvGraphicFramePr>
          <p:cNvPr id="26" name="Object 16"/>
          <p:cNvGraphicFramePr>
            <a:graphicFrameLocks noChangeAspect="1"/>
          </p:cNvGraphicFramePr>
          <p:nvPr>
            <p:extLst/>
          </p:nvPr>
        </p:nvGraphicFramePr>
        <p:xfrm>
          <a:off x="4719453" y="2043587"/>
          <a:ext cx="479320" cy="479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06" name="公式" r:id="rId20" imgW="264960" imgH="264960" progId="Equation.3">
                  <p:embed/>
                </p:oleObj>
              </mc:Choice>
              <mc:Fallback>
                <p:oleObj name="公式" r:id="rId20" imgW="264960" imgH="264960" progId="Equation.3">
                  <p:embed/>
                  <p:pic>
                    <p:nvPicPr>
                      <p:cNvPr id="26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9453" y="2043587"/>
                        <a:ext cx="479320" cy="4793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直线连接符 26"/>
          <p:cNvCxnSpPr>
            <a:stCxn id="25" idx="0"/>
            <a:endCxn id="25" idx="4"/>
          </p:cNvCxnSpPr>
          <p:nvPr/>
        </p:nvCxnSpPr>
        <p:spPr>
          <a:xfrm>
            <a:off x="5113155" y="1730849"/>
            <a:ext cx="0" cy="1082595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16"/>
          <p:cNvGraphicFramePr>
            <a:graphicFrameLocks noChangeAspect="1"/>
          </p:cNvGraphicFramePr>
          <p:nvPr>
            <p:extLst/>
          </p:nvPr>
        </p:nvGraphicFramePr>
        <p:xfrm>
          <a:off x="5124452" y="1959801"/>
          <a:ext cx="544096" cy="6710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07" name="公式" r:id="rId21" imgW="136800" imgH="127800" progId="Equation.3">
                  <p:embed/>
                </p:oleObj>
              </mc:Choice>
              <mc:Fallback>
                <p:oleObj name="公式" r:id="rId21" imgW="136800" imgH="127800" progId="Equation.3">
                  <p:embed/>
                  <p:pic>
                    <p:nvPicPr>
                      <p:cNvPr id="28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4452" y="1959801"/>
                        <a:ext cx="544096" cy="6710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椭圆 28"/>
          <p:cNvSpPr/>
          <p:nvPr/>
        </p:nvSpPr>
        <p:spPr>
          <a:xfrm>
            <a:off x="4596661" y="3668877"/>
            <a:ext cx="1036257" cy="1082595"/>
          </a:xfrm>
          <a:prstGeom prst="ellips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graphicFrame>
        <p:nvGraphicFramePr>
          <p:cNvPr id="30" name="Object 16"/>
          <p:cNvGraphicFramePr>
            <a:graphicFrameLocks noChangeAspect="1"/>
          </p:cNvGraphicFramePr>
          <p:nvPr>
            <p:extLst/>
          </p:nvPr>
        </p:nvGraphicFramePr>
        <p:xfrm>
          <a:off x="4702273" y="3981615"/>
          <a:ext cx="479320" cy="479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08" name="公式" r:id="rId22" imgW="264960" imgH="264960" progId="Equation.3">
                  <p:embed/>
                </p:oleObj>
              </mc:Choice>
              <mc:Fallback>
                <p:oleObj name="公式" r:id="rId22" imgW="264960" imgH="264960" progId="Equation.3">
                  <p:embed/>
                  <p:pic>
                    <p:nvPicPr>
                      <p:cNvPr id="3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2273" y="3981615"/>
                        <a:ext cx="479320" cy="4793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直线连接符 30"/>
          <p:cNvCxnSpPr>
            <a:stCxn id="29" idx="0"/>
            <a:endCxn id="29" idx="4"/>
          </p:cNvCxnSpPr>
          <p:nvPr/>
        </p:nvCxnSpPr>
        <p:spPr>
          <a:xfrm>
            <a:off x="5114789" y="3668877"/>
            <a:ext cx="0" cy="1082595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Object 16"/>
          <p:cNvGraphicFramePr>
            <a:graphicFrameLocks noChangeAspect="1"/>
          </p:cNvGraphicFramePr>
          <p:nvPr>
            <p:extLst/>
          </p:nvPr>
        </p:nvGraphicFramePr>
        <p:xfrm>
          <a:off x="5107272" y="3897829"/>
          <a:ext cx="544096" cy="6710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09" name="公式" r:id="rId23" imgW="136800" imgH="127800" progId="Equation.3">
                  <p:embed/>
                </p:oleObj>
              </mc:Choice>
              <mc:Fallback>
                <p:oleObj name="公式" r:id="rId23" imgW="136800" imgH="127800" progId="Equation.3">
                  <p:embed/>
                  <p:pic>
                    <p:nvPicPr>
                      <p:cNvPr id="32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7272" y="3897829"/>
                        <a:ext cx="544096" cy="6710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16"/>
          <p:cNvGraphicFramePr>
            <a:graphicFrameLocks noChangeAspect="1"/>
          </p:cNvGraphicFramePr>
          <p:nvPr>
            <p:extLst/>
          </p:nvPr>
        </p:nvGraphicFramePr>
        <p:xfrm>
          <a:off x="5700460" y="1571744"/>
          <a:ext cx="683683" cy="643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10" name="公式" r:id="rId24" imgW="228240" imgH="219240" progId="Equation.3">
                  <p:embed/>
                </p:oleObj>
              </mc:Choice>
              <mc:Fallback>
                <p:oleObj name="公式" r:id="rId24" imgW="228240" imgH="219240" progId="Equation.3">
                  <p:embed/>
                  <p:pic>
                    <p:nvPicPr>
                      <p:cNvPr id="35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0460" y="1571744"/>
                        <a:ext cx="683683" cy="6434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16"/>
          <p:cNvGraphicFramePr>
            <a:graphicFrameLocks noChangeAspect="1"/>
          </p:cNvGraphicFramePr>
          <p:nvPr>
            <p:extLst/>
          </p:nvPr>
        </p:nvGraphicFramePr>
        <p:xfrm>
          <a:off x="5707812" y="3419113"/>
          <a:ext cx="683683" cy="643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11" name="公式" r:id="rId26" imgW="228240" imgH="219240" progId="Equation.3">
                  <p:embed/>
                </p:oleObj>
              </mc:Choice>
              <mc:Fallback>
                <p:oleObj name="公式" r:id="rId26" imgW="228240" imgH="219240" progId="Equation.3">
                  <p:embed/>
                  <p:pic>
                    <p:nvPicPr>
                      <p:cNvPr id="36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7812" y="3419113"/>
                        <a:ext cx="683683" cy="6434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6"/>
          <p:cNvGraphicFramePr>
            <a:graphicFrameLocks noChangeAspect="1"/>
          </p:cNvGraphicFramePr>
          <p:nvPr>
            <p:extLst/>
          </p:nvPr>
        </p:nvGraphicFramePr>
        <p:xfrm>
          <a:off x="7607076" y="807044"/>
          <a:ext cx="4199467" cy="1085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12" name="公式" r:id="rId28" imgW="1691280" imgH="429480" progId="Equation.3">
                  <p:embed/>
                </p:oleObj>
              </mc:Choice>
              <mc:Fallback>
                <p:oleObj name="公式" r:id="rId28" imgW="1691280" imgH="429480" progId="Equation.3">
                  <p:embed/>
                  <p:pic>
                    <p:nvPicPr>
                      <p:cNvPr id="4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7076" y="807044"/>
                        <a:ext cx="4199467" cy="108585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7423501"/>
              </p:ext>
            </p:extLst>
          </p:nvPr>
        </p:nvGraphicFramePr>
        <p:xfrm>
          <a:off x="7490885" y="1979084"/>
          <a:ext cx="2950633" cy="1183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13" name="公式" r:id="rId30" imgW="1180800" imgH="469800" progId="Equation.3">
                  <p:embed/>
                </p:oleObj>
              </mc:Choice>
              <mc:Fallback>
                <p:oleObj name="公式" r:id="rId30" imgW="1180800" imgH="469800" progId="Equation.3">
                  <p:embed/>
                  <p:pic>
                    <p:nvPicPr>
                      <p:cNvPr id="4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0885" y="1979084"/>
                        <a:ext cx="2950633" cy="11832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对象 1"/>
          <p:cNvGraphicFramePr>
            <a:graphicFrameLocks noChangeAspect="1"/>
          </p:cNvGraphicFramePr>
          <p:nvPr>
            <p:extLst/>
          </p:nvPr>
        </p:nvGraphicFramePr>
        <p:xfrm>
          <a:off x="4673359" y="1111321"/>
          <a:ext cx="6223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14" name="公式" r:id="rId32" imgW="219240" imgH="219240" progId="Equation.3">
                  <p:embed/>
                </p:oleObj>
              </mc:Choice>
              <mc:Fallback>
                <p:oleObj name="公式" r:id="rId32" imgW="219240" imgH="219240" progId="Equation.3">
                  <p:embed/>
                  <p:pic>
                    <p:nvPicPr>
                      <p:cNvPr id="42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3359" y="1111321"/>
                        <a:ext cx="622300" cy="622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对象 1"/>
          <p:cNvGraphicFramePr>
            <a:graphicFrameLocks noChangeAspect="1"/>
          </p:cNvGraphicFramePr>
          <p:nvPr>
            <p:extLst/>
          </p:nvPr>
        </p:nvGraphicFramePr>
        <p:xfrm>
          <a:off x="4653105" y="3080918"/>
          <a:ext cx="6223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15" name="公式" r:id="rId34" imgW="219240" imgH="219240" progId="Equation.3">
                  <p:embed/>
                </p:oleObj>
              </mc:Choice>
              <mc:Fallback>
                <p:oleObj name="公式" r:id="rId34" imgW="219240" imgH="219240" progId="Equation.3">
                  <p:embed/>
                  <p:pic>
                    <p:nvPicPr>
                      <p:cNvPr id="46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3105" y="3080918"/>
                        <a:ext cx="622300" cy="622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8" name="直线箭头连接符 47"/>
          <p:cNvCxnSpPr/>
          <p:nvPr/>
        </p:nvCxnSpPr>
        <p:spPr>
          <a:xfrm>
            <a:off x="884472" y="2583662"/>
            <a:ext cx="1255141" cy="869308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/>
          <p:cNvCxnSpPr/>
          <p:nvPr/>
        </p:nvCxnSpPr>
        <p:spPr>
          <a:xfrm flipV="1">
            <a:off x="884473" y="3537188"/>
            <a:ext cx="1236313" cy="657475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/>
          <p:cNvCxnSpPr/>
          <p:nvPr/>
        </p:nvCxnSpPr>
        <p:spPr>
          <a:xfrm flipV="1">
            <a:off x="3188021" y="2310836"/>
            <a:ext cx="1421795" cy="998115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/>
          <p:cNvCxnSpPr>
            <a:stCxn id="7" idx="3"/>
          </p:cNvCxnSpPr>
          <p:nvPr/>
        </p:nvCxnSpPr>
        <p:spPr>
          <a:xfrm>
            <a:off x="3206472" y="3560707"/>
            <a:ext cx="1403344" cy="633956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3" name="Object 16"/>
          <p:cNvGraphicFramePr>
            <a:graphicFrameLocks noChangeAspect="1"/>
          </p:cNvGraphicFramePr>
          <p:nvPr>
            <p:extLst/>
          </p:nvPr>
        </p:nvGraphicFramePr>
        <p:xfrm>
          <a:off x="1231626" y="2357520"/>
          <a:ext cx="537633" cy="643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16" name="公式" r:id="rId36" imgW="182520" imgH="219240" progId="Equation.3">
                  <p:embed/>
                </p:oleObj>
              </mc:Choice>
              <mc:Fallback>
                <p:oleObj name="公式" r:id="rId36" imgW="182520" imgH="219240" progId="Equation.3">
                  <p:embed/>
                  <p:pic>
                    <p:nvPicPr>
                      <p:cNvPr id="63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1626" y="2357520"/>
                        <a:ext cx="537633" cy="6434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16"/>
          <p:cNvGraphicFramePr>
            <a:graphicFrameLocks noChangeAspect="1"/>
          </p:cNvGraphicFramePr>
          <p:nvPr>
            <p:extLst/>
          </p:nvPr>
        </p:nvGraphicFramePr>
        <p:xfrm>
          <a:off x="1195642" y="3215455"/>
          <a:ext cx="573617" cy="643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17" name="公式" r:id="rId38" imgW="191880" imgH="219240" progId="Equation.3">
                  <p:embed/>
                </p:oleObj>
              </mc:Choice>
              <mc:Fallback>
                <p:oleObj name="公式" r:id="rId38" imgW="191880" imgH="219240" progId="Equation.3">
                  <p:embed/>
                  <p:pic>
                    <p:nvPicPr>
                      <p:cNvPr id="64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5642" y="3215455"/>
                        <a:ext cx="573617" cy="6434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5" name="直线箭头连接符 64"/>
          <p:cNvCxnSpPr>
            <a:stCxn id="25" idx="6"/>
          </p:cNvCxnSpPr>
          <p:nvPr/>
        </p:nvCxnSpPr>
        <p:spPr>
          <a:xfrm>
            <a:off x="5631283" y="2272147"/>
            <a:ext cx="999515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直线箭头连接符 67"/>
          <p:cNvCxnSpPr/>
          <p:nvPr/>
        </p:nvCxnSpPr>
        <p:spPr>
          <a:xfrm>
            <a:off x="5613925" y="4209736"/>
            <a:ext cx="999515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172139"/>
              </p:ext>
            </p:extLst>
          </p:nvPr>
        </p:nvGraphicFramePr>
        <p:xfrm>
          <a:off x="5575300" y="5144709"/>
          <a:ext cx="6343651" cy="11091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18" name="公式" r:id="rId40" imgW="2565360" imgH="444240" progId="Equation.3">
                  <p:embed/>
                </p:oleObj>
              </mc:Choice>
              <mc:Fallback>
                <p:oleObj name="公式" r:id="rId40" imgW="2565360" imgH="444240" progId="Equation.3">
                  <p:embed/>
                  <p:pic>
                    <p:nvPicPr>
                      <p:cNvPr id="6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5300" y="5144709"/>
                        <a:ext cx="6343651" cy="11091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9307833"/>
              </p:ext>
            </p:extLst>
          </p:nvPr>
        </p:nvGraphicFramePr>
        <p:xfrm>
          <a:off x="7503585" y="3252132"/>
          <a:ext cx="2950633" cy="1183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19" name="公式" r:id="rId42" imgW="1180800" imgH="469800" progId="Equation.3">
                  <p:embed/>
                </p:oleObj>
              </mc:Choice>
              <mc:Fallback>
                <p:oleObj name="公式" r:id="rId42" imgW="1180800" imgH="469800" progId="Equation.3">
                  <p:embed/>
                  <p:pic>
                    <p:nvPicPr>
                      <p:cNvPr id="7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3585" y="3252132"/>
                        <a:ext cx="2950633" cy="11832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下箭头 70"/>
          <p:cNvSpPr/>
          <p:nvPr/>
        </p:nvSpPr>
        <p:spPr>
          <a:xfrm>
            <a:off x="8711260" y="4751472"/>
            <a:ext cx="451555" cy="42260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3331626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173700" y="1484019"/>
            <a:ext cx="418353" cy="418353"/>
          </a:xfrm>
          <a:prstGeom prst="ellips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5" name="椭圆 4"/>
          <p:cNvSpPr/>
          <p:nvPr/>
        </p:nvSpPr>
        <p:spPr>
          <a:xfrm>
            <a:off x="2173700" y="3036021"/>
            <a:ext cx="418353" cy="418353"/>
          </a:xfrm>
          <a:prstGeom prst="ellips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7" name="椭圆 6"/>
          <p:cNvSpPr/>
          <p:nvPr/>
        </p:nvSpPr>
        <p:spPr>
          <a:xfrm>
            <a:off x="2173700" y="4692210"/>
            <a:ext cx="418353" cy="418353"/>
          </a:xfrm>
          <a:prstGeom prst="ellips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8" name="椭圆 7"/>
          <p:cNvSpPr/>
          <p:nvPr/>
        </p:nvSpPr>
        <p:spPr>
          <a:xfrm>
            <a:off x="4925243" y="1459118"/>
            <a:ext cx="418353" cy="418353"/>
          </a:xfrm>
          <a:prstGeom prst="ellips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9" name="椭圆 8"/>
          <p:cNvSpPr/>
          <p:nvPr/>
        </p:nvSpPr>
        <p:spPr>
          <a:xfrm>
            <a:off x="4924548" y="3036021"/>
            <a:ext cx="418353" cy="418353"/>
          </a:xfrm>
          <a:prstGeom prst="ellips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11" name="椭圆 10"/>
          <p:cNvSpPr/>
          <p:nvPr/>
        </p:nvSpPr>
        <p:spPr>
          <a:xfrm>
            <a:off x="4924548" y="4692210"/>
            <a:ext cx="418353" cy="418353"/>
          </a:xfrm>
          <a:prstGeom prst="ellips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cxnSp>
        <p:nvCxnSpPr>
          <p:cNvPr id="36" name="直线箭头连接符 35"/>
          <p:cNvCxnSpPr>
            <a:endCxn id="8" idx="2"/>
          </p:cNvCxnSpPr>
          <p:nvPr/>
        </p:nvCxnSpPr>
        <p:spPr>
          <a:xfrm flipV="1">
            <a:off x="2592053" y="1668295"/>
            <a:ext cx="2333189" cy="24901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/>
          <p:cNvCxnSpPr/>
          <p:nvPr/>
        </p:nvCxnSpPr>
        <p:spPr>
          <a:xfrm flipV="1">
            <a:off x="2592053" y="3229924"/>
            <a:ext cx="2333189" cy="24901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/>
          <p:cNvCxnSpPr/>
          <p:nvPr/>
        </p:nvCxnSpPr>
        <p:spPr>
          <a:xfrm flipV="1">
            <a:off x="2592053" y="4892745"/>
            <a:ext cx="2333189" cy="24901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45"/>
          <p:cNvCxnSpPr>
            <a:stCxn id="4" idx="6"/>
            <a:endCxn id="9" idx="2"/>
          </p:cNvCxnSpPr>
          <p:nvPr/>
        </p:nvCxnSpPr>
        <p:spPr>
          <a:xfrm>
            <a:off x="2592053" y="1693197"/>
            <a:ext cx="2332495" cy="1552001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线箭头连接符 48"/>
          <p:cNvCxnSpPr/>
          <p:nvPr/>
        </p:nvCxnSpPr>
        <p:spPr>
          <a:xfrm>
            <a:off x="2592053" y="3280758"/>
            <a:ext cx="2332495" cy="1552001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/>
          <p:cNvCxnSpPr>
            <a:stCxn id="4" idx="6"/>
            <a:endCxn id="11" idx="1"/>
          </p:cNvCxnSpPr>
          <p:nvPr/>
        </p:nvCxnSpPr>
        <p:spPr>
          <a:xfrm>
            <a:off x="2592054" y="1693196"/>
            <a:ext cx="2393761" cy="306028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/>
          <p:cNvCxnSpPr>
            <a:stCxn id="5" idx="6"/>
            <a:endCxn id="8" idx="2"/>
          </p:cNvCxnSpPr>
          <p:nvPr/>
        </p:nvCxnSpPr>
        <p:spPr>
          <a:xfrm flipV="1">
            <a:off x="2592053" y="1668295"/>
            <a:ext cx="2333189" cy="1576903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/>
          <p:cNvCxnSpPr>
            <a:stCxn id="7" idx="6"/>
            <a:endCxn id="9" idx="2"/>
          </p:cNvCxnSpPr>
          <p:nvPr/>
        </p:nvCxnSpPr>
        <p:spPr>
          <a:xfrm flipV="1">
            <a:off x="2592053" y="3245197"/>
            <a:ext cx="2332495" cy="1656189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直线箭头连接符 65"/>
          <p:cNvCxnSpPr>
            <a:stCxn id="7" idx="6"/>
            <a:endCxn id="8" idx="2"/>
          </p:cNvCxnSpPr>
          <p:nvPr/>
        </p:nvCxnSpPr>
        <p:spPr>
          <a:xfrm flipV="1">
            <a:off x="2592053" y="1668295"/>
            <a:ext cx="2333189" cy="3233092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0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8231413"/>
              </p:ext>
            </p:extLst>
          </p:nvPr>
        </p:nvGraphicFramePr>
        <p:xfrm>
          <a:off x="1864481" y="863000"/>
          <a:ext cx="622300" cy="620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22" name="公式" r:id="rId4" imgW="219240" imgH="219240" progId="Equation.3">
                  <p:embed/>
                </p:oleObj>
              </mc:Choice>
              <mc:Fallback>
                <p:oleObj name="公式" r:id="rId4" imgW="219240" imgH="219240" progId="Equation.3">
                  <p:embed/>
                  <p:pic>
                    <p:nvPicPr>
                      <p:cNvPr id="8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4481" y="863000"/>
                        <a:ext cx="622300" cy="62018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342542"/>
              </p:ext>
            </p:extLst>
          </p:nvPr>
        </p:nvGraphicFramePr>
        <p:xfrm>
          <a:off x="1864482" y="2416633"/>
          <a:ext cx="624417" cy="620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23" name="公式" r:id="rId6" imgW="219240" imgH="219240" progId="Equation.3">
                  <p:embed/>
                </p:oleObj>
              </mc:Choice>
              <mc:Fallback>
                <p:oleObj name="公式" r:id="rId6" imgW="219240" imgH="219240" progId="Equation.3">
                  <p:embed/>
                  <p:pic>
                    <p:nvPicPr>
                      <p:cNvPr id="81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4482" y="2416633"/>
                        <a:ext cx="624417" cy="62018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3173178"/>
              </p:ext>
            </p:extLst>
          </p:nvPr>
        </p:nvGraphicFramePr>
        <p:xfrm>
          <a:off x="1921632" y="3974500"/>
          <a:ext cx="622300" cy="656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24" name="公式" r:id="rId8" imgW="219240" imgH="228240" progId="Equation.3">
                  <p:embed/>
                </p:oleObj>
              </mc:Choice>
              <mc:Fallback>
                <p:oleObj name="公式" r:id="rId8" imgW="219240" imgH="228240" progId="Equation.3">
                  <p:embed/>
                  <p:pic>
                    <p:nvPicPr>
                      <p:cNvPr id="85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1632" y="3974500"/>
                        <a:ext cx="622300" cy="6561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403603"/>
              </p:ext>
            </p:extLst>
          </p:nvPr>
        </p:nvGraphicFramePr>
        <p:xfrm>
          <a:off x="4777015" y="863000"/>
          <a:ext cx="412751" cy="620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25" name="公式" r:id="rId10" imgW="136800" imgH="219240" progId="Equation.3">
                  <p:embed/>
                </p:oleObj>
              </mc:Choice>
              <mc:Fallback>
                <p:oleObj name="公式" r:id="rId10" imgW="136800" imgH="219240" progId="Equation.3">
                  <p:embed/>
                  <p:pic>
                    <p:nvPicPr>
                      <p:cNvPr id="86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7015" y="863000"/>
                        <a:ext cx="412751" cy="62018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8184721"/>
              </p:ext>
            </p:extLst>
          </p:nvPr>
        </p:nvGraphicFramePr>
        <p:xfrm>
          <a:off x="4761448" y="2416800"/>
          <a:ext cx="450849" cy="6201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26" name="公式" r:id="rId12" imgW="155160" imgH="219240" progId="Equation.3">
                  <p:embed/>
                </p:oleObj>
              </mc:Choice>
              <mc:Fallback>
                <p:oleObj name="公式" r:id="rId12" imgW="155160" imgH="219240" progId="Equation.3">
                  <p:embed/>
                  <p:pic>
                    <p:nvPicPr>
                      <p:cNvPr id="87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1448" y="2416800"/>
                        <a:ext cx="450849" cy="6201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0359955"/>
              </p:ext>
            </p:extLst>
          </p:nvPr>
        </p:nvGraphicFramePr>
        <p:xfrm>
          <a:off x="4760081" y="4020126"/>
          <a:ext cx="416984" cy="656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27" name="公式" r:id="rId14" imgW="136800" imgH="228240" progId="Equation.3">
                  <p:embed/>
                </p:oleObj>
              </mc:Choice>
              <mc:Fallback>
                <p:oleObj name="公式" r:id="rId14" imgW="136800" imgH="228240" progId="Equation.3">
                  <p:embed/>
                  <p:pic>
                    <p:nvPicPr>
                      <p:cNvPr id="88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0081" y="4020126"/>
                        <a:ext cx="416984" cy="6561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7111049"/>
              </p:ext>
            </p:extLst>
          </p:nvPr>
        </p:nvGraphicFramePr>
        <p:xfrm>
          <a:off x="3496432" y="930733"/>
          <a:ext cx="586316" cy="552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28" name="公式" r:id="rId16" imgW="200880" imgH="191880" progId="Equation.3">
                  <p:embed/>
                </p:oleObj>
              </mc:Choice>
              <mc:Fallback>
                <p:oleObj name="公式" r:id="rId16" imgW="200880" imgH="191880" progId="Equation.3">
                  <p:embed/>
                  <p:pic>
                    <p:nvPicPr>
                      <p:cNvPr id="98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6432" y="930733"/>
                        <a:ext cx="586316" cy="55245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2156201"/>
              </p:ext>
            </p:extLst>
          </p:nvPr>
        </p:nvGraphicFramePr>
        <p:xfrm>
          <a:off x="5599339" y="838933"/>
          <a:ext cx="412751" cy="620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29" name="公式" r:id="rId18" imgW="136800" imgH="219240" progId="Equation.3">
                  <p:embed/>
                </p:oleObj>
              </mc:Choice>
              <mc:Fallback>
                <p:oleObj name="公式" r:id="rId18" imgW="136800" imgH="219240" progId="Equation.3">
                  <p:embed/>
                  <p:pic>
                    <p:nvPicPr>
                      <p:cNvPr id="111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9339" y="838933"/>
                        <a:ext cx="412751" cy="62018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5242817"/>
              </p:ext>
            </p:extLst>
          </p:nvPr>
        </p:nvGraphicFramePr>
        <p:xfrm>
          <a:off x="5443765" y="2416633"/>
          <a:ext cx="448733" cy="620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30" name="公式" r:id="rId20" imgW="155160" imgH="219240" progId="Equation.3">
                  <p:embed/>
                </p:oleObj>
              </mc:Choice>
              <mc:Fallback>
                <p:oleObj name="公式" r:id="rId20" imgW="155160" imgH="219240" progId="Equation.3">
                  <p:embed/>
                  <p:pic>
                    <p:nvPicPr>
                      <p:cNvPr id="112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3765" y="2416633"/>
                        <a:ext cx="448733" cy="62018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5414685"/>
              </p:ext>
            </p:extLst>
          </p:nvPr>
        </p:nvGraphicFramePr>
        <p:xfrm>
          <a:off x="5359098" y="4211566"/>
          <a:ext cx="446616" cy="620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31" name="公式" r:id="rId22" imgW="155160" imgH="219240" progId="Equation.3">
                  <p:embed/>
                </p:oleObj>
              </mc:Choice>
              <mc:Fallback>
                <p:oleObj name="公式" r:id="rId22" imgW="155160" imgH="219240" progId="Equation.3">
                  <p:embed/>
                  <p:pic>
                    <p:nvPicPr>
                      <p:cNvPr id="113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9098" y="4211566"/>
                        <a:ext cx="446616" cy="62018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5166802"/>
              </p:ext>
            </p:extLst>
          </p:nvPr>
        </p:nvGraphicFramePr>
        <p:xfrm>
          <a:off x="6469643" y="1219303"/>
          <a:ext cx="526793" cy="8979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32" name="公式" r:id="rId24" imgW="237600" imgH="420480" progId="Equation.3">
                  <p:embed/>
                </p:oleObj>
              </mc:Choice>
              <mc:Fallback>
                <p:oleObj name="公式" r:id="rId24" imgW="237600" imgH="420480" progId="Equation.3">
                  <p:embed/>
                  <p:pic>
                    <p:nvPicPr>
                      <p:cNvPr id="114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9643" y="1219303"/>
                        <a:ext cx="526793" cy="8979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4597070"/>
              </p:ext>
            </p:extLst>
          </p:nvPr>
        </p:nvGraphicFramePr>
        <p:xfrm>
          <a:off x="6482576" y="2781190"/>
          <a:ext cx="552449" cy="897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33" name="公式" r:id="rId26" imgW="255960" imgH="420480" progId="Equation.3">
                  <p:embed/>
                </p:oleObj>
              </mc:Choice>
              <mc:Fallback>
                <p:oleObj name="公式" r:id="rId26" imgW="255960" imgH="420480" progId="Equation.3">
                  <p:embed/>
                  <p:pic>
                    <p:nvPicPr>
                      <p:cNvPr id="115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2576" y="2781190"/>
                        <a:ext cx="552449" cy="8974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4066354"/>
              </p:ext>
            </p:extLst>
          </p:nvPr>
        </p:nvGraphicFramePr>
        <p:xfrm>
          <a:off x="6468583" y="4451595"/>
          <a:ext cx="554567" cy="899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34" name="公式" r:id="rId28" imgW="255960" imgH="420480" progId="Equation.3">
                  <p:embed/>
                </p:oleObj>
              </mc:Choice>
              <mc:Fallback>
                <p:oleObj name="公式" r:id="rId28" imgW="255960" imgH="420480" progId="Equation.3">
                  <p:embed/>
                  <p:pic>
                    <p:nvPicPr>
                      <p:cNvPr id="116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8583" y="4451595"/>
                        <a:ext cx="554567" cy="8995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8" name="直线箭头连接符 117"/>
          <p:cNvCxnSpPr/>
          <p:nvPr/>
        </p:nvCxnSpPr>
        <p:spPr>
          <a:xfrm>
            <a:off x="5352719" y="3256559"/>
            <a:ext cx="941280" cy="10603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121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1433254"/>
              </p:ext>
            </p:extLst>
          </p:nvPr>
        </p:nvGraphicFramePr>
        <p:xfrm>
          <a:off x="4695273" y="1805782"/>
          <a:ext cx="897716" cy="4256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35" name="公式" r:id="rId30" imgW="466200" imgH="219240" progId="Equation.3">
                  <p:embed/>
                </p:oleObj>
              </mc:Choice>
              <mc:Fallback>
                <p:oleObj name="公式" r:id="rId30" imgW="466200" imgH="219240" progId="Equation.3">
                  <p:embed/>
                  <p:pic>
                    <p:nvPicPr>
                      <p:cNvPr id="121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5273" y="1805782"/>
                        <a:ext cx="897716" cy="4256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4699678"/>
              </p:ext>
            </p:extLst>
          </p:nvPr>
        </p:nvGraphicFramePr>
        <p:xfrm>
          <a:off x="4732903" y="3388726"/>
          <a:ext cx="897716" cy="4256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36" name="公式" r:id="rId32" imgW="466200" imgH="219240" progId="Equation.3">
                  <p:embed/>
                </p:oleObj>
              </mc:Choice>
              <mc:Fallback>
                <p:oleObj name="公式" r:id="rId32" imgW="466200" imgH="219240" progId="Equation.3">
                  <p:embed/>
                  <p:pic>
                    <p:nvPicPr>
                      <p:cNvPr id="122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2903" y="3388726"/>
                        <a:ext cx="897716" cy="4256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0490157"/>
              </p:ext>
            </p:extLst>
          </p:nvPr>
        </p:nvGraphicFramePr>
        <p:xfrm>
          <a:off x="4695273" y="5076245"/>
          <a:ext cx="897716" cy="4256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37" name="公式" r:id="rId33" imgW="466200" imgH="219240" progId="Equation.3">
                  <p:embed/>
                </p:oleObj>
              </mc:Choice>
              <mc:Fallback>
                <p:oleObj name="公式" r:id="rId33" imgW="466200" imgH="219240" progId="Equation.3">
                  <p:embed/>
                  <p:pic>
                    <p:nvPicPr>
                      <p:cNvPr id="123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5273" y="5076245"/>
                        <a:ext cx="897716" cy="4256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0443037"/>
              </p:ext>
            </p:extLst>
          </p:nvPr>
        </p:nvGraphicFramePr>
        <p:xfrm>
          <a:off x="1936715" y="1862226"/>
          <a:ext cx="897716" cy="4256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38" name="公式" r:id="rId34" imgW="466200" imgH="219240" progId="Equation.3">
                  <p:embed/>
                </p:oleObj>
              </mc:Choice>
              <mc:Fallback>
                <p:oleObj name="公式" r:id="rId34" imgW="466200" imgH="219240" progId="Equation.3">
                  <p:embed/>
                  <p:pic>
                    <p:nvPicPr>
                      <p:cNvPr id="124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6715" y="1862226"/>
                        <a:ext cx="897716" cy="4256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0880144"/>
              </p:ext>
            </p:extLst>
          </p:nvPr>
        </p:nvGraphicFramePr>
        <p:xfrm>
          <a:off x="1974344" y="3445170"/>
          <a:ext cx="897716" cy="4256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39" name="公式" r:id="rId35" imgW="466200" imgH="219240" progId="Equation.3">
                  <p:embed/>
                </p:oleObj>
              </mc:Choice>
              <mc:Fallback>
                <p:oleObj name="公式" r:id="rId35" imgW="466200" imgH="219240" progId="Equation.3">
                  <p:embed/>
                  <p:pic>
                    <p:nvPicPr>
                      <p:cNvPr id="125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4344" y="3445170"/>
                        <a:ext cx="897716" cy="4256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8082949"/>
              </p:ext>
            </p:extLst>
          </p:nvPr>
        </p:nvGraphicFramePr>
        <p:xfrm>
          <a:off x="1936715" y="5132689"/>
          <a:ext cx="897716" cy="4256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40" name="公式" r:id="rId36" imgW="466200" imgH="219240" progId="Equation.3">
                  <p:embed/>
                </p:oleObj>
              </mc:Choice>
              <mc:Fallback>
                <p:oleObj name="公式" r:id="rId36" imgW="466200" imgH="219240" progId="Equation.3">
                  <p:embed/>
                  <p:pic>
                    <p:nvPicPr>
                      <p:cNvPr id="126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6715" y="5132689"/>
                        <a:ext cx="897716" cy="4256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1229755"/>
              </p:ext>
            </p:extLst>
          </p:nvPr>
        </p:nvGraphicFramePr>
        <p:xfrm>
          <a:off x="7946839" y="1126288"/>
          <a:ext cx="2197571" cy="108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41" name="公式" r:id="rId37" imgW="914040" imgH="447840" progId="Equation.3">
                  <p:embed/>
                </p:oleObj>
              </mc:Choice>
              <mc:Fallback>
                <p:oleObj name="公式" r:id="rId37" imgW="914040" imgH="447840" progId="Equation.3">
                  <p:embed/>
                  <p:pic>
                    <p:nvPicPr>
                      <p:cNvPr id="127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46839" y="1126288"/>
                        <a:ext cx="2197571" cy="1084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4320060"/>
              </p:ext>
            </p:extLst>
          </p:nvPr>
        </p:nvGraphicFramePr>
        <p:xfrm>
          <a:off x="7946840" y="2528184"/>
          <a:ext cx="2529417" cy="1024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42" name="公式" r:id="rId39" imgW="1051200" imgH="420480" progId="Equation.3">
                  <p:embed/>
                </p:oleObj>
              </mc:Choice>
              <mc:Fallback>
                <p:oleObj name="公式" r:id="rId39" imgW="1051200" imgH="420480" progId="Equation.3">
                  <p:embed/>
                  <p:pic>
                    <p:nvPicPr>
                      <p:cNvPr id="128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46840" y="2528184"/>
                        <a:ext cx="2529417" cy="10244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3044187"/>
              </p:ext>
            </p:extLst>
          </p:nvPr>
        </p:nvGraphicFramePr>
        <p:xfrm>
          <a:off x="7946839" y="3840073"/>
          <a:ext cx="3733800" cy="1024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43" name="公式" r:id="rId41" imgW="1563120" imgH="420480" progId="Equation.3">
                  <p:embed/>
                </p:oleObj>
              </mc:Choice>
              <mc:Fallback>
                <p:oleObj name="公式" r:id="rId41" imgW="1563120" imgH="420480" progId="Equation.3">
                  <p:embed/>
                  <p:pic>
                    <p:nvPicPr>
                      <p:cNvPr id="129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46839" y="3840073"/>
                        <a:ext cx="3733800" cy="10244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4" name="直线箭头连接符 43"/>
          <p:cNvCxnSpPr/>
          <p:nvPr/>
        </p:nvCxnSpPr>
        <p:spPr>
          <a:xfrm>
            <a:off x="5344108" y="1667630"/>
            <a:ext cx="941280" cy="10603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/>
          <p:nvPr/>
        </p:nvCxnSpPr>
        <p:spPr>
          <a:xfrm>
            <a:off x="5344075" y="4904895"/>
            <a:ext cx="941280" cy="10603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直线箭头连接符 46"/>
          <p:cNvCxnSpPr/>
          <p:nvPr/>
        </p:nvCxnSpPr>
        <p:spPr>
          <a:xfrm flipH="1" flipV="1">
            <a:off x="5652751" y="1897975"/>
            <a:ext cx="641248" cy="3519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直线箭头连接符 47"/>
          <p:cNvCxnSpPr/>
          <p:nvPr/>
        </p:nvCxnSpPr>
        <p:spPr>
          <a:xfrm flipH="1" flipV="1">
            <a:off x="5610488" y="3476328"/>
            <a:ext cx="641248" cy="3519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0" name="直线箭头连接符 49"/>
          <p:cNvCxnSpPr/>
          <p:nvPr/>
        </p:nvCxnSpPr>
        <p:spPr>
          <a:xfrm flipH="1" flipV="1">
            <a:off x="5644107" y="5128183"/>
            <a:ext cx="641248" cy="3519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002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/>
              <a:t>发展历史</a:t>
            </a:r>
          </a:p>
        </p:txBody>
      </p:sp>
      <p:cxnSp>
        <p:nvCxnSpPr>
          <p:cNvPr id="5" name="直线箭头连接符 4"/>
          <p:cNvCxnSpPr/>
          <p:nvPr/>
        </p:nvCxnSpPr>
        <p:spPr>
          <a:xfrm>
            <a:off x="863600" y="5739863"/>
            <a:ext cx="10600267" cy="5080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/>
          <p:cNvCxnSpPr/>
          <p:nvPr/>
        </p:nvCxnSpPr>
        <p:spPr>
          <a:xfrm>
            <a:off x="999067" y="5621330"/>
            <a:ext cx="0" cy="11853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832350" y="5846270"/>
            <a:ext cx="681597" cy="33855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1950s</a:t>
            </a:r>
            <a:endParaRPr kumimoji="1" lang="zh-CN" altLang="en-US" sz="1600" dirty="0"/>
          </a:p>
        </p:txBody>
      </p:sp>
      <p:sp>
        <p:nvSpPr>
          <p:cNvPr id="9" name="文本框 8"/>
          <p:cNvSpPr txBox="1"/>
          <p:nvPr/>
        </p:nvSpPr>
        <p:spPr>
          <a:xfrm>
            <a:off x="3081867" y="5792270"/>
            <a:ext cx="681597" cy="33855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1980s</a:t>
            </a:r>
            <a:endParaRPr kumimoji="1" lang="zh-CN" altLang="en-US" sz="1600" dirty="0"/>
          </a:p>
        </p:txBody>
      </p:sp>
      <p:sp>
        <p:nvSpPr>
          <p:cNvPr id="10" name="文本框 9"/>
          <p:cNvSpPr txBox="1"/>
          <p:nvPr/>
        </p:nvSpPr>
        <p:spPr>
          <a:xfrm>
            <a:off x="6497552" y="5824754"/>
            <a:ext cx="601447" cy="33855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2006</a:t>
            </a:r>
            <a:endParaRPr kumimoji="1" lang="zh-CN" altLang="en-US" sz="1600" dirty="0"/>
          </a:p>
        </p:txBody>
      </p:sp>
      <p:sp>
        <p:nvSpPr>
          <p:cNvPr id="11" name="文本框 10"/>
          <p:cNvSpPr txBox="1"/>
          <p:nvPr/>
        </p:nvSpPr>
        <p:spPr>
          <a:xfrm>
            <a:off x="8605509" y="5827738"/>
            <a:ext cx="601447" cy="33855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2011</a:t>
            </a:r>
            <a:endParaRPr kumimoji="1" lang="zh-CN" altLang="en-US" sz="1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9301264" y="5824754"/>
            <a:ext cx="601447" cy="33855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2012</a:t>
            </a:r>
            <a:endParaRPr kumimoji="1" lang="zh-CN" altLang="en-US" sz="1600" dirty="0"/>
          </a:p>
        </p:txBody>
      </p:sp>
      <p:sp>
        <p:nvSpPr>
          <p:cNvPr id="14" name="矩形 13"/>
          <p:cNvSpPr/>
          <p:nvPr/>
        </p:nvSpPr>
        <p:spPr>
          <a:xfrm>
            <a:off x="999082" y="2962798"/>
            <a:ext cx="1365620" cy="53234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867" dirty="0"/>
              <a:t>Perceptron</a:t>
            </a:r>
            <a:endParaRPr kumimoji="1" lang="zh-CN" altLang="en-US" sz="1867" dirty="0"/>
          </a:p>
        </p:txBody>
      </p:sp>
      <p:sp>
        <p:nvSpPr>
          <p:cNvPr id="15" name="矩形 14"/>
          <p:cNvSpPr/>
          <p:nvPr/>
        </p:nvSpPr>
        <p:spPr>
          <a:xfrm>
            <a:off x="3591110" y="2970630"/>
            <a:ext cx="1342631" cy="62790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867" dirty="0"/>
              <a:t>Multi-layer Perceptron</a:t>
            </a:r>
            <a:endParaRPr kumimoji="1" lang="zh-CN" altLang="en-US" sz="1867" dirty="0"/>
          </a:p>
        </p:txBody>
      </p:sp>
      <p:sp>
        <p:nvSpPr>
          <p:cNvPr id="16" name="矩形 15"/>
          <p:cNvSpPr/>
          <p:nvPr/>
        </p:nvSpPr>
        <p:spPr>
          <a:xfrm>
            <a:off x="3862370" y="3798638"/>
            <a:ext cx="1430589" cy="62790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867" dirty="0"/>
              <a:t>Back-propagation</a:t>
            </a:r>
            <a:endParaRPr kumimoji="1" lang="zh-CN" altLang="en-US" sz="1867" dirty="0"/>
          </a:p>
        </p:txBody>
      </p:sp>
      <p:sp>
        <p:nvSpPr>
          <p:cNvPr id="17" name="矩形 16"/>
          <p:cNvSpPr/>
          <p:nvPr/>
        </p:nvSpPr>
        <p:spPr>
          <a:xfrm>
            <a:off x="6876401" y="2912302"/>
            <a:ext cx="793560" cy="62790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867" dirty="0"/>
              <a:t>RBM</a:t>
            </a:r>
            <a:endParaRPr kumimoji="1" lang="zh-CN" altLang="en-US" sz="1867" dirty="0"/>
          </a:p>
        </p:txBody>
      </p:sp>
      <p:sp>
        <p:nvSpPr>
          <p:cNvPr id="18" name="矩形 17"/>
          <p:cNvSpPr/>
          <p:nvPr/>
        </p:nvSpPr>
        <p:spPr>
          <a:xfrm>
            <a:off x="8822540" y="2970630"/>
            <a:ext cx="788512" cy="62790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867" dirty="0"/>
              <a:t>DNN</a:t>
            </a:r>
          </a:p>
          <a:p>
            <a:pPr algn="ctr"/>
            <a:r>
              <a:rPr kumimoji="1" lang="en-US" altLang="zh-CN" sz="1867" dirty="0"/>
              <a:t>ASR</a:t>
            </a:r>
            <a:endParaRPr kumimoji="1" lang="zh-CN" altLang="en-US" sz="1867" dirty="0"/>
          </a:p>
        </p:txBody>
      </p:sp>
      <p:sp>
        <p:nvSpPr>
          <p:cNvPr id="19" name="矩形 18"/>
          <p:cNvSpPr/>
          <p:nvPr/>
        </p:nvSpPr>
        <p:spPr>
          <a:xfrm>
            <a:off x="9611052" y="4004474"/>
            <a:ext cx="913400" cy="62790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867" dirty="0"/>
              <a:t>CNN</a:t>
            </a:r>
          </a:p>
          <a:p>
            <a:pPr algn="ctr"/>
            <a:r>
              <a:rPr kumimoji="1" lang="en-US" altLang="zh-CN" sz="1867" dirty="0"/>
              <a:t>ILSVRC</a:t>
            </a:r>
            <a:endParaRPr kumimoji="1" lang="zh-CN" altLang="en-US" sz="1867" dirty="0"/>
          </a:p>
        </p:txBody>
      </p:sp>
      <p:cxnSp>
        <p:nvCxnSpPr>
          <p:cNvPr id="22" name="直线连接符 21"/>
          <p:cNvCxnSpPr/>
          <p:nvPr/>
        </p:nvCxnSpPr>
        <p:spPr>
          <a:xfrm>
            <a:off x="3368863" y="5630206"/>
            <a:ext cx="0" cy="11853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/>
          <p:cNvCxnSpPr/>
          <p:nvPr/>
        </p:nvCxnSpPr>
        <p:spPr>
          <a:xfrm>
            <a:off x="8936608" y="5672130"/>
            <a:ext cx="0" cy="11853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/>
          <p:cNvCxnSpPr/>
          <p:nvPr/>
        </p:nvCxnSpPr>
        <p:spPr>
          <a:xfrm>
            <a:off x="6828651" y="5628506"/>
            <a:ext cx="0" cy="11853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9611052" y="5680598"/>
            <a:ext cx="0" cy="11853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>
            <a:cxnSpLocks/>
          </p:cNvCxnSpPr>
          <p:nvPr/>
        </p:nvCxnSpPr>
        <p:spPr>
          <a:xfrm>
            <a:off x="6828651" y="2228843"/>
            <a:ext cx="0" cy="3392488"/>
          </a:xfrm>
          <a:prstGeom prst="line">
            <a:avLst/>
          </a:prstGeom>
          <a:ln w="12700" cmpd="sng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7728738" y="1927746"/>
            <a:ext cx="1989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Deep Learning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96770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dirty="0" err="1"/>
              <a:t>Softmax</a:t>
            </a:r>
            <a:endParaRPr kumimoji="1" lang="zh-CN" altLang="en-US" dirty="0"/>
          </a:p>
        </p:txBody>
      </p:sp>
      <p:sp>
        <p:nvSpPr>
          <p:cNvPr id="72" name="椭圆 71"/>
          <p:cNvSpPr/>
          <p:nvPr/>
        </p:nvSpPr>
        <p:spPr>
          <a:xfrm>
            <a:off x="1845949" y="1907857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73" name="椭圆 72"/>
          <p:cNvSpPr/>
          <p:nvPr/>
        </p:nvSpPr>
        <p:spPr>
          <a:xfrm>
            <a:off x="1838996" y="2752584"/>
            <a:ext cx="418353" cy="418353"/>
          </a:xfrm>
          <a:prstGeom prst="ellips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75" name="椭圆 74"/>
          <p:cNvSpPr/>
          <p:nvPr/>
        </p:nvSpPr>
        <p:spPr>
          <a:xfrm>
            <a:off x="1838996" y="3620236"/>
            <a:ext cx="418353" cy="418353"/>
          </a:xfrm>
          <a:prstGeom prst="ellips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76" name="椭圆 75"/>
          <p:cNvSpPr/>
          <p:nvPr/>
        </p:nvSpPr>
        <p:spPr>
          <a:xfrm>
            <a:off x="1838996" y="4502847"/>
            <a:ext cx="418353" cy="418353"/>
          </a:xfrm>
          <a:prstGeom prst="ellips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77" name="椭圆 76"/>
          <p:cNvSpPr/>
          <p:nvPr/>
        </p:nvSpPr>
        <p:spPr>
          <a:xfrm>
            <a:off x="3649102" y="2769700"/>
            <a:ext cx="418353" cy="418353"/>
          </a:xfrm>
          <a:prstGeom prst="ellips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78" name="椭圆 77"/>
          <p:cNvSpPr/>
          <p:nvPr/>
        </p:nvSpPr>
        <p:spPr>
          <a:xfrm>
            <a:off x="3649102" y="3637352"/>
            <a:ext cx="418353" cy="418353"/>
          </a:xfrm>
          <a:prstGeom prst="ellips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cxnSp>
        <p:nvCxnSpPr>
          <p:cNvPr id="79" name="直接连接符 53"/>
          <p:cNvCxnSpPr>
            <a:endCxn id="77" idx="2"/>
          </p:cNvCxnSpPr>
          <p:nvPr/>
        </p:nvCxnSpPr>
        <p:spPr>
          <a:xfrm flipV="1">
            <a:off x="2257349" y="2978877"/>
            <a:ext cx="1391753" cy="1503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54"/>
          <p:cNvCxnSpPr/>
          <p:nvPr/>
        </p:nvCxnSpPr>
        <p:spPr>
          <a:xfrm flipV="1">
            <a:off x="2257349" y="3854009"/>
            <a:ext cx="1391753" cy="1503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55"/>
          <p:cNvCxnSpPr/>
          <p:nvPr/>
        </p:nvCxnSpPr>
        <p:spPr>
          <a:xfrm>
            <a:off x="2257349" y="2151264"/>
            <a:ext cx="1391753" cy="827611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56"/>
          <p:cNvCxnSpPr/>
          <p:nvPr/>
        </p:nvCxnSpPr>
        <p:spPr>
          <a:xfrm>
            <a:off x="2257349" y="2980377"/>
            <a:ext cx="1391753" cy="873629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57"/>
          <p:cNvCxnSpPr>
            <a:stCxn id="75" idx="6"/>
            <a:endCxn id="77" idx="2"/>
          </p:cNvCxnSpPr>
          <p:nvPr/>
        </p:nvCxnSpPr>
        <p:spPr>
          <a:xfrm flipV="1">
            <a:off x="2257349" y="2978874"/>
            <a:ext cx="1391753" cy="850536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58"/>
          <p:cNvCxnSpPr>
            <a:endCxn id="78" idx="2"/>
          </p:cNvCxnSpPr>
          <p:nvPr/>
        </p:nvCxnSpPr>
        <p:spPr>
          <a:xfrm flipV="1">
            <a:off x="2257349" y="3846529"/>
            <a:ext cx="1391753" cy="899073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59"/>
          <p:cNvCxnSpPr>
            <a:endCxn id="77" idx="2"/>
          </p:cNvCxnSpPr>
          <p:nvPr/>
        </p:nvCxnSpPr>
        <p:spPr>
          <a:xfrm flipV="1">
            <a:off x="2257349" y="2978875"/>
            <a:ext cx="1391753" cy="1766725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60"/>
          <p:cNvCxnSpPr>
            <a:endCxn id="78" idx="2"/>
          </p:cNvCxnSpPr>
          <p:nvPr/>
        </p:nvCxnSpPr>
        <p:spPr>
          <a:xfrm>
            <a:off x="2257349" y="2151266"/>
            <a:ext cx="1391753" cy="1695263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62"/>
          <p:cNvCxnSpPr/>
          <p:nvPr/>
        </p:nvCxnSpPr>
        <p:spPr>
          <a:xfrm>
            <a:off x="4067455" y="2989155"/>
            <a:ext cx="693660" cy="2117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63"/>
          <p:cNvCxnSpPr>
            <a:endCxn id="96" idx="2"/>
          </p:cNvCxnSpPr>
          <p:nvPr/>
        </p:nvCxnSpPr>
        <p:spPr>
          <a:xfrm flipV="1">
            <a:off x="4067455" y="3859333"/>
            <a:ext cx="693660" cy="95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1791726"/>
              </p:ext>
            </p:extLst>
          </p:nvPr>
        </p:nvGraphicFramePr>
        <p:xfrm>
          <a:off x="5179465" y="2513839"/>
          <a:ext cx="451047" cy="4753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38" name="公式" r:id="rId4" imgW="190362" imgH="203017" progId="Equation.3">
                  <p:embed/>
                </p:oleObj>
              </mc:Choice>
              <mc:Fallback>
                <p:oleObj name="公式" r:id="rId4" imgW="190362" imgH="203017" progId="Equation.3">
                  <p:embed/>
                  <p:pic>
                    <p:nvPicPr>
                      <p:cNvPr id="9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9465" y="2513839"/>
                        <a:ext cx="451047" cy="47531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" name="椭圆 93"/>
          <p:cNvSpPr/>
          <p:nvPr/>
        </p:nvSpPr>
        <p:spPr>
          <a:xfrm>
            <a:off x="4761110" y="2763723"/>
            <a:ext cx="418353" cy="418353"/>
          </a:xfrm>
          <a:prstGeom prst="ellips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i="1" dirty="0"/>
              <a:t>e</a:t>
            </a:r>
            <a:endParaRPr kumimoji="1" lang="zh-CN" altLang="en-US" sz="2400" i="1" dirty="0"/>
          </a:p>
        </p:txBody>
      </p:sp>
      <p:sp>
        <p:nvSpPr>
          <p:cNvPr id="96" name="椭圆 95"/>
          <p:cNvSpPr/>
          <p:nvPr/>
        </p:nvSpPr>
        <p:spPr>
          <a:xfrm>
            <a:off x="4761110" y="3650156"/>
            <a:ext cx="418353" cy="418353"/>
          </a:xfrm>
          <a:prstGeom prst="ellips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i="1" dirty="0"/>
              <a:t>e</a:t>
            </a:r>
            <a:endParaRPr kumimoji="1" lang="zh-CN" altLang="en-US" sz="2400" i="1" dirty="0"/>
          </a:p>
        </p:txBody>
      </p:sp>
      <p:cxnSp>
        <p:nvCxnSpPr>
          <p:cNvPr id="99" name="直接箭头连接符 68"/>
          <p:cNvCxnSpPr/>
          <p:nvPr/>
        </p:nvCxnSpPr>
        <p:spPr>
          <a:xfrm>
            <a:off x="5179469" y="2991272"/>
            <a:ext cx="2242241" cy="48944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69"/>
          <p:cNvCxnSpPr/>
          <p:nvPr/>
        </p:nvCxnSpPr>
        <p:spPr>
          <a:xfrm>
            <a:off x="5179463" y="3827294"/>
            <a:ext cx="1478800" cy="32132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椭圆 101"/>
          <p:cNvSpPr/>
          <p:nvPr/>
        </p:nvSpPr>
        <p:spPr>
          <a:xfrm>
            <a:off x="5801028" y="4712023"/>
            <a:ext cx="418353" cy="418353"/>
          </a:xfrm>
          <a:prstGeom prst="ellips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Σ</a:t>
            </a:r>
            <a:endParaRPr kumimoji="1" lang="zh-CN" altLang="en-US" sz="2400" dirty="0"/>
          </a:p>
        </p:txBody>
      </p:sp>
      <p:sp>
        <p:nvSpPr>
          <p:cNvPr id="103" name="椭圆 102"/>
          <p:cNvSpPr/>
          <p:nvPr/>
        </p:nvSpPr>
        <p:spPr>
          <a:xfrm>
            <a:off x="7414230" y="2822060"/>
            <a:ext cx="418353" cy="418353"/>
          </a:xfrm>
          <a:prstGeom prst="ellips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÷</a:t>
            </a:r>
            <a:endParaRPr kumimoji="1" lang="zh-CN" altLang="en-US" sz="2400" dirty="0"/>
          </a:p>
        </p:txBody>
      </p:sp>
      <p:graphicFrame>
        <p:nvGraphicFramePr>
          <p:cNvPr id="10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4082383"/>
              </p:ext>
            </p:extLst>
          </p:nvPr>
        </p:nvGraphicFramePr>
        <p:xfrm>
          <a:off x="5179464" y="3381490"/>
          <a:ext cx="483840" cy="476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39" name="公式" r:id="rId6" imgW="203017" imgH="203017" progId="Equation.3">
                  <p:embed/>
                </p:oleObj>
              </mc:Choice>
              <mc:Fallback>
                <p:oleObj name="公式" r:id="rId6" imgW="203017" imgH="203017" progId="Equation.3">
                  <p:embed/>
                  <p:pic>
                    <p:nvPicPr>
                      <p:cNvPr id="10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9464" y="3381490"/>
                        <a:ext cx="483840" cy="47613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0417373"/>
              </p:ext>
            </p:extLst>
          </p:nvPr>
        </p:nvGraphicFramePr>
        <p:xfrm>
          <a:off x="4039298" y="2494112"/>
          <a:ext cx="380548" cy="531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40" name="公式" r:id="rId8" imgW="152033" imgH="215931" progId="Equation.3">
                  <p:embed/>
                </p:oleObj>
              </mc:Choice>
              <mc:Fallback>
                <p:oleObj name="公式" r:id="rId8" imgW="152033" imgH="215931" progId="Equation.3">
                  <p:embed/>
                  <p:pic>
                    <p:nvPicPr>
                      <p:cNvPr id="10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9298" y="2494112"/>
                        <a:ext cx="380548" cy="53114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375640"/>
              </p:ext>
            </p:extLst>
          </p:nvPr>
        </p:nvGraphicFramePr>
        <p:xfrm>
          <a:off x="4051070" y="3321652"/>
          <a:ext cx="445409" cy="57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41" name="公式" r:id="rId10" imgW="164702" imgH="215931" progId="Equation.3">
                  <p:embed/>
                </p:oleObj>
              </mc:Choice>
              <mc:Fallback>
                <p:oleObj name="公式" r:id="rId10" imgW="164702" imgH="215931" progId="Equation.3">
                  <p:embed/>
                  <p:pic>
                    <p:nvPicPr>
                      <p:cNvPr id="10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1070" y="3321652"/>
                        <a:ext cx="445409" cy="5751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" name="椭圆 108"/>
          <p:cNvSpPr/>
          <p:nvPr/>
        </p:nvSpPr>
        <p:spPr>
          <a:xfrm>
            <a:off x="6650789" y="3635555"/>
            <a:ext cx="418353" cy="418353"/>
          </a:xfrm>
          <a:prstGeom prst="ellips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÷</a:t>
            </a:r>
            <a:endParaRPr kumimoji="1" lang="zh-CN" altLang="en-US" sz="2400" dirty="0"/>
          </a:p>
        </p:txBody>
      </p:sp>
      <p:cxnSp>
        <p:nvCxnSpPr>
          <p:cNvPr id="110" name="直接箭头连接符 82"/>
          <p:cNvCxnSpPr/>
          <p:nvPr/>
        </p:nvCxnSpPr>
        <p:spPr>
          <a:xfrm rot="5400000">
            <a:off x="5164132" y="3876118"/>
            <a:ext cx="1671803" cy="2117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形状 86"/>
          <p:cNvCxnSpPr>
            <a:endCxn id="102" idx="2"/>
          </p:cNvCxnSpPr>
          <p:nvPr/>
        </p:nvCxnSpPr>
        <p:spPr>
          <a:xfrm rot="16200000" flipH="1">
            <a:off x="5152731" y="4272902"/>
            <a:ext cx="1061772" cy="234816"/>
          </a:xfrm>
          <a:prstGeom prst="bentConnector2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形状 89"/>
          <p:cNvCxnSpPr>
            <a:stCxn id="102" idx="6"/>
            <a:endCxn id="109" idx="4"/>
          </p:cNvCxnSpPr>
          <p:nvPr/>
        </p:nvCxnSpPr>
        <p:spPr>
          <a:xfrm flipV="1">
            <a:off x="6219381" y="4053906"/>
            <a:ext cx="640585" cy="867292"/>
          </a:xfrm>
          <a:prstGeom prst="bentConnector2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肘形连接符 112"/>
          <p:cNvCxnSpPr>
            <a:endCxn id="103" idx="4"/>
          </p:cNvCxnSpPr>
          <p:nvPr/>
        </p:nvCxnSpPr>
        <p:spPr>
          <a:xfrm rot="5400000" flipH="1" flipV="1">
            <a:off x="6401289" y="3699087"/>
            <a:ext cx="1680787" cy="763441"/>
          </a:xfrm>
          <a:prstGeom prst="bentConnector3">
            <a:avLst>
              <a:gd name="adj1" fmla="val 158"/>
            </a:avLst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96"/>
          <p:cNvCxnSpPr/>
          <p:nvPr/>
        </p:nvCxnSpPr>
        <p:spPr>
          <a:xfrm>
            <a:off x="7832583" y="3041275"/>
            <a:ext cx="1912847" cy="2117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97"/>
          <p:cNvCxnSpPr/>
          <p:nvPr/>
        </p:nvCxnSpPr>
        <p:spPr>
          <a:xfrm flipV="1">
            <a:off x="7108997" y="3827294"/>
            <a:ext cx="2636427" cy="32132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972999"/>
              </p:ext>
            </p:extLst>
          </p:nvPr>
        </p:nvGraphicFramePr>
        <p:xfrm>
          <a:off x="6219381" y="4921201"/>
          <a:ext cx="1202329" cy="4732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42" name="公式" r:id="rId12" imgW="507633" imgH="203384" progId="Equation.3">
                  <p:embed/>
                </p:oleObj>
              </mc:Choice>
              <mc:Fallback>
                <p:oleObj name="公式" r:id="rId12" imgW="507633" imgH="203384" progId="Equation.3">
                  <p:embed/>
                  <p:pic>
                    <p:nvPicPr>
                      <p:cNvPr id="11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9381" y="4921201"/>
                        <a:ext cx="1202329" cy="47327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0049786"/>
              </p:ext>
            </p:extLst>
          </p:nvPr>
        </p:nvGraphicFramePr>
        <p:xfrm>
          <a:off x="9890748" y="2822058"/>
          <a:ext cx="412749" cy="5312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43" name="公式" r:id="rId14" imgW="164702" imgH="215931" progId="Equation.3">
                  <p:embed/>
                </p:oleObj>
              </mc:Choice>
              <mc:Fallback>
                <p:oleObj name="公式" r:id="rId14" imgW="164702" imgH="215931" progId="Equation.3">
                  <p:embed/>
                  <p:pic>
                    <p:nvPicPr>
                      <p:cNvPr id="11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90748" y="2822058"/>
                        <a:ext cx="412749" cy="53128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6929728"/>
              </p:ext>
            </p:extLst>
          </p:nvPr>
        </p:nvGraphicFramePr>
        <p:xfrm>
          <a:off x="9859003" y="3650154"/>
          <a:ext cx="444500" cy="5312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44" name="公式" r:id="rId16" imgW="177601" imgH="215541" progId="Equation.3">
                  <p:embed/>
                </p:oleObj>
              </mc:Choice>
              <mc:Fallback>
                <p:oleObj name="公式" r:id="rId16" imgW="177601" imgH="215541" progId="Equation.3">
                  <p:embed/>
                  <p:pic>
                    <p:nvPicPr>
                      <p:cNvPr id="11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59003" y="3650154"/>
                        <a:ext cx="444500" cy="53128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4510719"/>
              </p:ext>
            </p:extLst>
          </p:nvPr>
        </p:nvGraphicFramePr>
        <p:xfrm>
          <a:off x="8168345" y="2013374"/>
          <a:ext cx="1291167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45" name="公式" r:id="rId18" imgW="545886" imgH="418641" progId="Equation.3">
                  <p:embed/>
                </p:oleObj>
              </mc:Choice>
              <mc:Fallback>
                <p:oleObj name="公式" r:id="rId18" imgW="545886" imgH="418641" progId="Equation.3">
                  <p:embed/>
                  <p:pic>
                    <p:nvPicPr>
                      <p:cNvPr id="11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68345" y="2013374"/>
                        <a:ext cx="1291167" cy="9779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7651887"/>
              </p:ext>
            </p:extLst>
          </p:nvPr>
        </p:nvGraphicFramePr>
        <p:xfrm>
          <a:off x="8168345" y="3777146"/>
          <a:ext cx="1291167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46" name="公式" r:id="rId20" imgW="545886" imgH="418641" progId="Equation.3">
                  <p:embed/>
                </p:oleObj>
              </mc:Choice>
              <mc:Fallback>
                <p:oleObj name="公式" r:id="rId20" imgW="545886" imgH="418641" progId="Equation.3">
                  <p:embed/>
                  <p:pic>
                    <p:nvPicPr>
                      <p:cNvPr id="12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68345" y="3777146"/>
                        <a:ext cx="1291167" cy="9779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" name="矩形 120"/>
          <p:cNvSpPr/>
          <p:nvPr/>
        </p:nvSpPr>
        <p:spPr>
          <a:xfrm>
            <a:off x="4532940" y="2163839"/>
            <a:ext cx="3447267" cy="3513925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22" name="TextBox 107"/>
          <p:cNvSpPr txBox="1"/>
          <p:nvPr/>
        </p:nvSpPr>
        <p:spPr>
          <a:xfrm>
            <a:off x="5663305" y="5677763"/>
            <a:ext cx="1515479" cy="46166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400" dirty="0" err="1"/>
              <a:t>Softmax</a:t>
            </a:r>
            <a:r>
              <a:rPr lang="zh-CN" altLang="en-US" sz="2400" dirty="0"/>
              <a:t>层</a:t>
            </a:r>
          </a:p>
        </p:txBody>
      </p:sp>
      <p:graphicFrame>
        <p:nvGraphicFramePr>
          <p:cNvPr id="123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1469234"/>
              </p:ext>
            </p:extLst>
          </p:nvPr>
        </p:nvGraphicFramePr>
        <p:xfrm>
          <a:off x="9863578" y="4709606"/>
          <a:ext cx="1911349" cy="1341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47" name="公式" r:id="rId22" imgW="723693" imgH="507633" progId="Equation.3">
                  <p:embed/>
                </p:oleObj>
              </mc:Choice>
              <mc:Fallback>
                <p:oleObj name="公式" r:id="rId22" imgW="723693" imgH="507633" progId="Equation.3">
                  <p:embed/>
                  <p:pic>
                    <p:nvPicPr>
                      <p:cNvPr id="123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63578" y="4709606"/>
                        <a:ext cx="1911349" cy="13419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171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err="1"/>
              <a:t>Softmax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549237" y="2485901"/>
            <a:ext cx="554183" cy="267590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kumimoji="1" lang="en-US" altLang="zh-CN" sz="2400" dirty="0" err="1"/>
              <a:t>Softmax</a:t>
            </a:r>
            <a:endParaRPr kumimoji="1" lang="zh-CN" altLang="en-US" sz="2400" dirty="0"/>
          </a:p>
        </p:txBody>
      </p:sp>
      <p:cxnSp>
        <p:nvCxnSpPr>
          <p:cNvPr id="6" name="直线箭头连接符 5"/>
          <p:cNvCxnSpPr/>
          <p:nvPr/>
        </p:nvCxnSpPr>
        <p:spPr>
          <a:xfrm>
            <a:off x="1725881" y="2881745"/>
            <a:ext cx="82335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线箭头连接符 6"/>
          <p:cNvCxnSpPr/>
          <p:nvPr/>
        </p:nvCxnSpPr>
        <p:spPr>
          <a:xfrm>
            <a:off x="1725881" y="3340924"/>
            <a:ext cx="82335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/>
          <p:cNvCxnSpPr/>
          <p:nvPr/>
        </p:nvCxnSpPr>
        <p:spPr>
          <a:xfrm>
            <a:off x="1725881" y="4385953"/>
            <a:ext cx="82335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3103419" y="2897580"/>
            <a:ext cx="82335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/>
          <p:cNvCxnSpPr/>
          <p:nvPr/>
        </p:nvCxnSpPr>
        <p:spPr>
          <a:xfrm>
            <a:off x="3103419" y="3340924"/>
            <a:ext cx="82335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>
            <a:off x="3103419" y="4385953"/>
            <a:ext cx="82335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926775" y="2493819"/>
            <a:ext cx="554183" cy="26759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4" name="矩形 13"/>
          <p:cNvSpPr/>
          <p:nvPr/>
        </p:nvSpPr>
        <p:spPr>
          <a:xfrm>
            <a:off x="5066805" y="2485901"/>
            <a:ext cx="554183" cy="26759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5250630" y="2697079"/>
                <a:ext cx="3666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l-GR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l-GR" altLang="zh-CN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630" y="2697079"/>
                <a:ext cx="366639" cy="369332"/>
              </a:xfrm>
              <a:prstGeom prst="rect">
                <a:avLst/>
              </a:prstGeom>
              <a:blipFill>
                <a:blip r:embed="rId4"/>
                <a:stretch>
                  <a:fillRect l="-20000" t="-16393" r="-5333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4034519" y="2681247"/>
                <a:ext cx="3666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l-GR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519" y="2681247"/>
                <a:ext cx="366639" cy="369332"/>
              </a:xfrm>
              <a:prstGeom prst="rect">
                <a:avLst/>
              </a:prstGeom>
              <a:blipFill>
                <a:blip r:embed="rId5"/>
                <a:stretch>
                  <a:fillRect l="-20000" r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4034519" y="3119251"/>
                <a:ext cx="3737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l-GR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519" y="3119251"/>
                <a:ext cx="373756" cy="369332"/>
              </a:xfrm>
              <a:prstGeom prst="rect">
                <a:avLst/>
              </a:prstGeom>
              <a:blipFill>
                <a:blip r:embed="rId6"/>
                <a:stretch>
                  <a:fillRect l="-19672" r="-655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5250630" y="3119249"/>
                <a:ext cx="3737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l-GR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l-GR" altLang="zh-CN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630" y="3119249"/>
                <a:ext cx="373756" cy="369332"/>
              </a:xfrm>
              <a:prstGeom prst="rect">
                <a:avLst/>
              </a:prstGeom>
              <a:blipFill>
                <a:blip r:embed="rId7"/>
                <a:stretch>
                  <a:fillRect l="-19355" t="-18333" r="-5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4015138" y="4158423"/>
                <a:ext cx="3518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l-GR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138" y="4158423"/>
                <a:ext cx="351891" cy="369332"/>
              </a:xfrm>
              <a:prstGeom prst="rect">
                <a:avLst/>
              </a:prstGeom>
              <a:blipFill>
                <a:blip r:embed="rId8"/>
                <a:stretch>
                  <a:fillRect l="-21053" r="-3509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5243533" y="4158421"/>
                <a:ext cx="3518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l-GR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l-GR" altLang="zh-CN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3533" y="4158421"/>
                <a:ext cx="351891" cy="369332"/>
              </a:xfrm>
              <a:prstGeom prst="rect">
                <a:avLst/>
              </a:prstGeom>
              <a:blipFill>
                <a:blip r:embed="rId9"/>
                <a:stretch>
                  <a:fillRect l="-20690" t="-16393" r="-55172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1263611" y="2674709"/>
                <a:ext cx="3459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l-GR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611" y="2674709"/>
                <a:ext cx="345992" cy="369332"/>
              </a:xfrm>
              <a:prstGeom prst="rect">
                <a:avLst/>
              </a:prstGeom>
              <a:blipFill>
                <a:blip r:embed="rId10"/>
                <a:stretch>
                  <a:fillRect l="-10526" r="-7018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1267948" y="3119248"/>
                <a:ext cx="3531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l-GR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948" y="3119248"/>
                <a:ext cx="353110" cy="369332"/>
              </a:xfrm>
              <a:prstGeom prst="rect">
                <a:avLst/>
              </a:prstGeom>
              <a:blipFill>
                <a:blip r:embed="rId11"/>
                <a:stretch>
                  <a:fillRect l="-12069" r="-6897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1315447" y="4201287"/>
                <a:ext cx="3490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l-GR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447" y="4201287"/>
                <a:ext cx="349006" cy="369332"/>
              </a:xfrm>
              <a:prstGeom prst="rect">
                <a:avLst/>
              </a:prstGeom>
              <a:blipFill>
                <a:blip r:embed="rId12"/>
                <a:stretch>
                  <a:fillRect l="-12281" r="-1754"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/>
          <p:cNvSpPr txBox="1"/>
          <p:nvPr/>
        </p:nvSpPr>
        <p:spPr>
          <a:xfrm>
            <a:off x="1954669" y="3567748"/>
            <a:ext cx="553998" cy="66984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zh-CN" sz="2400"/>
              <a:t>……</a:t>
            </a:r>
            <a:endParaRPr kumimoji="1" lang="zh-CN" altLang="en-US" sz="2400" dirty="0"/>
          </a:p>
        </p:txBody>
      </p:sp>
      <p:sp>
        <p:nvSpPr>
          <p:cNvPr id="26" name="文本框 25"/>
          <p:cNvSpPr txBox="1"/>
          <p:nvPr/>
        </p:nvSpPr>
        <p:spPr>
          <a:xfrm>
            <a:off x="3323312" y="3531446"/>
            <a:ext cx="553998" cy="66984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zh-CN" sz="2400"/>
              <a:t>……</a:t>
            </a:r>
            <a:endParaRPr kumimoji="1" lang="zh-CN" altLang="en-US" sz="2400" dirty="0"/>
          </a:p>
        </p:txBody>
      </p:sp>
      <p:sp>
        <p:nvSpPr>
          <p:cNvPr id="27" name="左右箭头 26"/>
          <p:cNvSpPr/>
          <p:nvPr/>
        </p:nvSpPr>
        <p:spPr>
          <a:xfrm>
            <a:off x="4541202" y="3567747"/>
            <a:ext cx="478103" cy="200691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graphicFrame>
        <p:nvGraphicFramePr>
          <p:cNvPr id="28" name="对象 3"/>
          <p:cNvGraphicFramePr>
            <a:graphicFrameLocks noChangeAspect="1"/>
          </p:cNvGraphicFramePr>
          <p:nvPr>
            <p:extLst/>
          </p:nvPr>
        </p:nvGraphicFramePr>
        <p:xfrm>
          <a:off x="6206834" y="2285924"/>
          <a:ext cx="1520044" cy="1067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9" name="公式" r:id="rId13" imgW="723693" imgH="507633" progId="Equation.3">
                  <p:embed/>
                </p:oleObj>
              </mc:Choice>
              <mc:Fallback>
                <p:oleObj name="公式" r:id="rId13" imgW="723693" imgH="507633" progId="Equation.3">
                  <p:embed/>
                  <p:pic>
                    <p:nvPicPr>
                      <p:cNvPr id="28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6834" y="2285924"/>
                        <a:ext cx="1520044" cy="106722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8521780" y="2645475"/>
                <a:ext cx="163326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>
                          <a:latin typeface="Cambria Math" charset="0"/>
                        </a:rPr>
                        <m:t>𝐶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=−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𝑙𝑜𝑔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1780" y="2645475"/>
                <a:ext cx="1633268" cy="369332"/>
              </a:xfrm>
              <a:prstGeom prst="rect">
                <a:avLst/>
              </a:prstGeom>
              <a:blipFill>
                <a:blip r:embed="rId15"/>
                <a:stretch>
                  <a:fillRect l="-4104" b="-327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6206833" y="3777586"/>
                <a:ext cx="5486400" cy="586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sz="24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kumimoji="1"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𝐶</m:t>
                        </m:r>
                      </m:num>
                      <m:den>
                        <m:r>
                          <a:rPr kumimoji="1"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  <m:r>
                      <a:rPr kumimoji="1" lang="en-US" altLang="zh-CN" sz="2400" i="1">
                        <a:latin typeface="Cambria Math" charset="0"/>
                      </a:rPr>
                      <m:t>=−</m:t>
                    </m:r>
                    <m:f>
                      <m:fPr>
                        <m:ctrlPr>
                          <a:rPr kumimoji="1" lang="en-US" altLang="zh-CN" sz="24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sz="2400" i="1"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kumimoji="1" lang="en-US" altLang="zh-CN" sz="24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kumimoji="1"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  <m:r>
                      <a:rPr kumimoji="1" lang="en-US" altLang="zh-CN" sz="240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CN" sz="2400" i="1"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kumimoji="1" lang="en-US" altLang="zh-CN" sz="24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sz="2400" i="1"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en-US" altLang="zh-CN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  <m:r>
                          <a:rPr kumimoji="1"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</m:sub>
                    </m:sSub>
                    <m:sSup>
                      <m:sSupPr>
                        <m:ctrlPr>
                          <a:rPr kumimoji="1"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𝑟</m:t>
                            </m:r>
                          </m:sub>
                        </m:sSub>
                      </m:e>
                      <m:sup>
                        <m:r>
                          <a:rPr kumimoji="1"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kumimoji="1" lang="en-US" altLang="zh-CN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  <m:r>
                      <a:rPr kumimoji="1" lang="en-US" altLang="zh-CN" sz="240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sub>
                    </m:sSub>
                    <m:r>
                      <a:rPr kumimoji="1" lang="en-US" altLang="zh-CN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−1</m:t>
                    </m:r>
                  </m:oMath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833" y="3777586"/>
                <a:ext cx="5486400" cy="586827"/>
              </a:xfrm>
              <a:prstGeom prst="rect">
                <a:avLst/>
              </a:prstGeom>
              <a:blipFill>
                <a:blip r:embed="rId16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2359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err="1"/>
              <a:t>Softmax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549237" y="2485901"/>
            <a:ext cx="554183" cy="267590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kumimoji="1" lang="en-US" altLang="zh-CN" sz="2400" dirty="0" err="1"/>
              <a:t>Softmax</a:t>
            </a:r>
            <a:endParaRPr kumimoji="1" lang="zh-CN" altLang="en-US" sz="2400" dirty="0"/>
          </a:p>
        </p:txBody>
      </p:sp>
      <p:cxnSp>
        <p:nvCxnSpPr>
          <p:cNvPr id="6" name="直线箭头连接符 5"/>
          <p:cNvCxnSpPr/>
          <p:nvPr/>
        </p:nvCxnSpPr>
        <p:spPr>
          <a:xfrm>
            <a:off x="1725881" y="2881745"/>
            <a:ext cx="82335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线箭头连接符 6"/>
          <p:cNvCxnSpPr/>
          <p:nvPr/>
        </p:nvCxnSpPr>
        <p:spPr>
          <a:xfrm>
            <a:off x="1725881" y="3340924"/>
            <a:ext cx="82335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/>
          <p:cNvCxnSpPr/>
          <p:nvPr/>
        </p:nvCxnSpPr>
        <p:spPr>
          <a:xfrm>
            <a:off x="1725881" y="4385953"/>
            <a:ext cx="82335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3103419" y="2897580"/>
            <a:ext cx="82335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/>
          <p:cNvCxnSpPr/>
          <p:nvPr/>
        </p:nvCxnSpPr>
        <p:spPr>
          <a:xfrm>
            <a:off x="3103419" y="3340924"/>
            <a:ext cx="82335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>
            <a:off x="3103419" y="4385953"/>
            <a:ext cx="82335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926775" y="2493819"/>
            <a:ext cx="554183" cy="26759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4" name="矩形 13"/>
          <p:cNvSpPr/>
          <p:nvPr/>
        </p:nvSpPr>
        <p:spPr>
          <a:xfrm>
            <a:off x="5066805" y="2485901"/>
            <a:ext cx="554183" cy="26759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5250630" y="2697079"/>
                <a:ext cx="3666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l-GR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l-GR" altLang="zh-CN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630" y="2697079"/>
                <a:ext cx="366639" cy="369332"/>
              </a:xfrm>
              <a:prstGeom prst="rect">
                <a:avLst/>
              </a:prstGeom>
              <a:blipFill>
                <a:blip r:embed="rId4"/>
                <a:stretch>
                  <a:fillRect l="-20000" t="-16393" r="-5333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4034519" y="2681247"/>
                <a:ext cx="3666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l-GR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519" y="2681247"/>
                <a:ext cx="366639" cy="369332"/>
              </a:xfrm>
              <a:prstGeom prst="rect">
                <a:avLst/>
              </a:prstGeom>
              <a:blipFill>
                <a:blip r:embed="rId5"/>
                <a:stretch>
                  <a:fillRect l="-20000" r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4034519" y="3119251"/>
                <a:ext cx="3737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l-GR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519" y="3119251"/>
                <a:ext cx="373756" cy="369332"/>
              </a:xfrm>
              <a:prstGeom prst="rect">
                <a:avLst/>
              </a:prstGeom>
              <a:blipFill>
                <a:blip r:embed="rId6"/>
                <a:stretch>
                  <a:fillRect l="-19672" r="-655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5250630" y="3119249"/>
                <a:ext cx="3737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l-GR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l-GR" altLang="zh-CN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630" y="3119249"/>
                <a:ext cx="373756" cy="369332"/>
              </a:xfrm>
              <a:prstGeom prst="rect">
                <a:avLst/>
              </a:prstGeom>
              <a:blipFill>
                <a:blip r:embed="rId7"/>
                <a:stretch>
                  <a:fillRect l="-19355" t="-18333" r="-5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4015138" y="4158423"/>
                <a:ext cx="3301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l-GR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138" y="4158423"/>
                <a:ext cx="330154" cy="369332"/>
              </a:xfrm>
              <a:prstGeom prst="rect">
                <a:avLst/>
              </a:prstGeom>
              <a:blipFill>
                <a:blip r:embed="rId8"/>
                <a:stretch>
                  <a:fillRect l="-22222" r="-740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5243533" y="4158421"/>
                <a:ext cx="3301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l-GR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l-GR" altLang="zh-CN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3533" y="4158421"/>
                <a:ext cx="330154" cy="369332"/>
              </a:xfrm>
              <a:prstGeom prst="rect">
                <a:avLst/>
              </a:prstGeom>
              <a:blipFill>
                <a:blip r:embed="rId9"/>
                <a:stretch>
                  <a:fillRect l="-22222" t="-16393" r="-59259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1263611" y="2674709"/>
                <a:ext cx="3459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l-GR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611" y="2674709"/>
                <a:ext cx="345992" cy="369332"/>
              </a:xfrm>
              <a:prstGeom prst="rect">
                <a:avLst/>
              </a:prstGeom>
              <a:blipFill>
                <a:blip r:embed="rId10"/>
                <a:stretch>
                  <a:fillRect l="-10526" r="-7018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1267948" y="3119248"/>
                <a:ext cx="3531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l-GR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948" y="3119248"/>
                <a:ext cx="353110" cy="369332"/>
              </a:xfrm>
              <a:prstGeom prst="rect">
                <a:avLst/>
              </a:prstGeom>
              <a:blipFill>
                <a:blip r:embed="rId11"/>
                <a:stretch>
                  <a:fillRect l="-12069" r="-6897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1315447" y="4201287"/>
                <a:ext cx="3095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l-GR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447" y="4201287"/>
                <a:ext cx="309507" cy="369332"/>
              </a:xfrm>
              <a:prstGeom prst="rect">
                <a:avLst/>
              </a:prstGeom>
              <a:blipFill>
                <a:blip r:embed="rId12"/>
                <a:stretch>
                  <a:fillRect l="-13725" r="-7843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/>
          <p:cNvSpPr txBox="1"/>
          <p:nvPr/>
        </p:nvSpPr>
        <p:spPr>
          <a:xfrm>
            <a:off x="1954669" y="3567748"/>
            <a:ext cx="553998" cy="66984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zh-CN" sz="2400"/>
              <a:t>……</a:t>
            </a:r>
            <a:endParaRPr kumimoji="1" lang="zh-CN" altLang="en-US" sz="2400" dirty="0"/>
          </a:p>
        </p:txBody>
      </p:sp>
      <p:sp>
        <p:nvSpPr>
          <p:cNvPr id="26" name="文本框 25"/>
          <p:cNvSpPr txBox="1"/>
          <p:nvPr/>
        </p:nvSpPr>
        <p:spPr>
          <a:xfrm>
            <a:off x="3323312" y="3531446"/>
            <a:ext cx="553998" cy="66984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zh-CN" sz="2400"/>
              <a:t>……</a:t>
            </a:r>
            <a:endParaRPr kumimoji="1" lang="zh-CN" altLang="en-US" sz="2400" dirty="0"/>
          </a:p>
        </p:txBody>
      </p:sp>
      <p:sp>
        <p:nvSpPr>
          <p:cNvPr id="27" name="左右箭头 26"/>
          <p:cNvSpPr/>
          <p:nvPr/>
        </p:nvSpPr>
        <p:spPr>
          <a:xfrm>
            <a:off x="4541202" y="3567747"/>
            <a:ext cx="478103" cy="200691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graphicFrame>
        <p:nvGraphicFramePr>
          <p:cNvPr id="28" name="对象 3"/>
          <p:cNvGraphicFramePr>
            <a:graphicFrameLocks noChangeAspect="1"/>
          </p:cNvGraphicFramePr>
          <p:nvPr>
            <p:extLst/>
          </p:nvPr>
        </p:nvGraphicFramePr>
        <p:xfrm>
          <a:off x="6206834" y="2285924"/>
          <a:ext cx="1520044" cy="1067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3" name="公式" r:id="rId13" imgW="723693" imgH="507633" progId="Equation.3">
                  <p:embed/>
                </p:oleObj>
              </mc:Choice>
              <mc:Fallback>
                <p:oleObj name="公式" r:id="rId13" imgW="723693" imgH="507633" progId="Equation.3">
                  <p:embed/>
                  <p:pic>
                    <p:nvPicPr>
                      <p:cNvPr id="28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6834" y="2285924"/>
                        <a:ext cx="1520044" cy="106722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8521780" y="2645475"/>
                <a:ext cx="163326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>
                          <a:latin typeface="Cambria Math" charset="0"/>
                        </a:rPr>
                        <m:t>𝐶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=−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𝑙𝑜𝑔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1780" y="2645475"/>
                <a:ext cx="1633268" cy="369332"/>
              </a:xfrm>
              <a:prstGeom prst="rect">
                <a:avLst/>
              </a:prstGeom>
              <a:blipFill>
                <a:blip r:embed="rId15"/>
                <a:stretch>
                  <a:fillRect l="-4104" b="-327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6206833" y="3777585"/>
                <a:ext cx="5486400" cy="5911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sz="24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kumimoji="1"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𝐶</m:t>
                        </m:r>
                      </m:num>
                      <m:den>
                        <m:r>
                          <a:rPr kumimoji="1"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kumimoji="1" lang="en-US" altLang="zh-CN" sz="2400" i="1">
                        <a:latin typeface="Cambria Math" charset="0"/>
                      </a:rPr>
                      <m:t>=−</m:t>
                    </m:r>
                    <m:f>
                      <m:fPr>
                        <m:ctrlPr>
                          <a:rPr kumimoji="1" lang="en-US" altLang="zh-CN" sz="24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sz="2400" i="1"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kumimoji="1" lang="en-US" altLang="zh-CN" sz="24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kumimoji="1"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kumimoji="1" lang="en-US" altLang="zh-CN" sz="240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CN" sz="2400" i="1"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kumimoji="1" lang="en-US" altLang="zh-CN" sz="24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sz="2400" i="1"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en-US" altLang="zh-CN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kumimoji="1"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  <m:r>
                      <a:rPr kumimoji="1" lang="en-US" altLang="zh-CN" sz="240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833" y="3777585"/>
                <a:ext cx="5486400" cy="591124"/>
              </a:xfrm>
              <a:prstGeom prst="rect">
                <a:avLst/>
              </a:prstGeom>
              <a:blipFill>
                <a:blip r:embed="rId16"/>
                <a:stretch>
                  <a:fillRect b="-92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2826329" y="5605151"/>
                <a:ext cx="7292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>
                          <a:latin typeface="Cambria Math" charset="0"/>
                        </a:rPr>
                        <m:t>𝑖</m:t>
                      </m:r>
                      <m:r>
                        <a:rPr kumimoji="1" lang="en-US" altLang="zh-CN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≠</m:t>
                      </m:r>
                      <m:r>
                        <a:rPr kumimoji="1" lang="en-US" altLang="zh-CN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𝑟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329" y="5605151"/>
                <a:ext cx="729238" cy="369332"/>
              </a:xfrm>
              <a:prstGeom prst="rect">
                <a:avLst/>
              </a:prstGeom>
              <a:blipFill>
                <a:blip r:embed="rId17"/>
                <a:stretch>
                  <a:fillRect l="-10084" r="-5042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9566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梯度消失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407" y="2053721"/>
            <a:ext cx="7394223" cy="3820481"/>
          </a:xfrm>
          <a:prstGeom prst="rect">
            <a:avLst/>
          </a:prstGeom>
        </p:spPr>
      </p:pic>
      <p:cxnSp>
        <p:nvCxnSpPr>
          <p:cNvPr id="6" name="直线连接符 5"/>
          <p:cNvCxnSpPr/>
          <p:nvPr/>
        </p:nvCxnSpPr>
        <p:spPr>
          <a:xfrm flipV="1">
            <a:off x="6152445" y="2351853"/>
            <a:ext cx="1900297" cy="3227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 flipV="1">
            <a:off x="3650074" y="5061186"/>
            <a:ext cx="1900297" cy="3227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 flipV="1">
            <a:off x="5493926" y="3085629"/>
            <a:ext cx="658519" cy="13734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630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pPr algn="l"/>
            <a:r>
              <a:rPr lang="zh-CN" altLang="en-US" dirty="0"/>
              <a:t>梯度消失</a:t>
            </a:r>
          </a:p>
        </p:txBody>
      </p:sp>
      <p:graphicFrame>
        <p:nvGraphicFramePr>
          <p:cNvPr id="74" name="Object 10"/>
          <p:cNvGraphicFramePr>
            <a:graphicFrameLocks noChangeAspect="1"/>
          </p:cNvGraphicFramePr>
          <p:nvPr>
            <p:extLst/>
          </p:nvPr>
        </p:nvGraphicFramePr>
        <p:xfrm>
          <a:off x="9384958" y="5077200"/>
          <a:ext cx="1388533" cy="677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55" name="公式" r:id="rId4" imgW="520547" imgH="253939" progId="Equation.3">
                  <p:embed/>
                </p:oleObj>
              </mc:Choice>
              <mc:Fallback>
                <p:oleObj name="公式" r:id="rId4" imgW="520547" imgH="253939" progId="Equation.3">
                  <p:embed/>
                  <p:pic>
                    <p:nvPicPr>
                      <p:cNvPr id="74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84958" y="5077200"/>
                        <a:ext cx="1388533" cy="6773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椭圆 74"/>
          <p:cNvSpPr/>
          <p:nvPr/>
        </p:nvSpPr>
        <p:spPr>
          <a:xfrm>
            <a:off x="2152204" y="2748949"/>
            <a:ext cx="418353" cy="418353"/>
          </a:xfrm>
          <a:prstGeom prst="ellips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graphicFrame>
        <p:nvGraphicFramePr>
          <p:cNvPr id="76" name="Object 4"/>
          <p:cNvGraphicFramePr>
            <a:graphicFrameLocks noChangeAspect="1"/>
          </p:cNvGraphicFramePr>
          <p:nvPr>
            <p:extLst/>
          </p:nvPr>
        </p:nvGraphicFramePr>
        <p:xfrm>
          <a:off x="1163102" y="3596237"/>
          <a:ext cx="438149" cy="4042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56" name="公式" r:id="rId6" imgW="177815" imgH="164603" progId="Equation.3">
                  <p:embed/>
                </p:oleObj>
              </mc:Choice>
              <mc:Fallback>
                <p:oleObj name="公式" r:id="rId6" imgW="177815" imgH="164603" progId="Equation.3">
                  <p:embed/>
                  <p:pic>
                    <p:nvPicPr>
                      <p:cNvPr id="7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3102" y="3596237"/>
                        <a:ext cx="438149" cy="4042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椭圆 76"/>
          <p:cNvSpPr/>
          <p:nvPr/>
        </p:nvSpPr>
        <p:spPr>
          <a:xfrm>
            <a:off x="2152204" y="3578062"/>
            <a:ext cx="418353" cy="418353"/>
          </a:xfrm>
          <a:prstGeom prst="ellips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78" name="椭圆 77"/>
          <p:cNvSpPr/>
          <p:nvPr/>
        </p:nvSpPr>
        <p:spPr>
          <a:xfrm>
            <a:off x="2152204" y="4453194"/>
            <a:ext cx="418353" cy="418353"/>
          </a:xfrm>
          <a:prstGeom prst="ellips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79" name="椭圆 78"/>
          <p:cNvSpPr/>
          <p:nvPr/>
        </p:nvSpPr>
        <p:spPr>
          <a:xfrm>
            <a:off x="3969264" y="2067382"/>
            <a:ext cx="418353" cy="418353"/>
          </a:xfrm>
          <a:prstGeom prst="ellips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80" name="椭圆 79"/>
          <p:cNvSpPr/>
          <p:nvPr/>
        </p:nvSpPr>
        <p:spPr>
          <a:xfrm>
            <a:off x="3962310" y="2912109"/>
            <a:ext cx="418353" cy="418353"/>
          </a:xfrm>
          <a:prstGeom prst="ellips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81" name="椭圆 80"/>
          <p:cNvSpPr/>
          <p:nvPr/>
        </p:nvSpPr>
        <p:spPr>
          <a:xfrm>
            <a:off x="3962310" y="3779761"/>
            <a:ext cx="418353" cy="418353"/>
          </a:xfrm>
          <a:prstGeom prst="ellips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82" name="椭圆 81"/>
          <p:cNvSpPr/>
          <p:nvPr/>
        </p:nvSpPr>
        <p:spPr>
          <a:xfrm>
            <a:off x="3962310" y="4662372"/>
            <a:ext cx="418353" cy="418353"/>
          </a:xfrm>
          <a:prstGeom prst="ellips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cxnSp>
        <p:nvCxnSpPr>
          <p:cNvPr id="83" name="直接连接符 12"/>
          <p:cNvCxnSpPr>
            <a:stCxn id="77" idx="6"/>
            <a:endCxn id="79" idx="2"/>
          </p:cNvCxnSpPr>
          <p:nvPr/>
        </p:nvCxnSpPr>
        <p:spPr>
          <a:xfrm flipV="1">
            <a:off x="2570556" y="2276559"/>
            <a:ext cx="1398707" cy="151068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13"/>
          <p:cNvCxnSpPr>
            <a:stCxn id="75" idx="6"/>
            <a:endCxn id="79" idx="2"/>
          </p:cNvCxnSpPr>
          <p:nvPr/>
        </p:nvCxnSpPr>
        <p:spPr>
          <a:xfrm flipV="1">
            <a:off x="2570556" y="2276559"/>
            <a:ext cx="1398707" cy="681567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14"/>
          <p:cNvCxnSpPr>
            <a:stCxn id="78" idx="6"/>
            <a:endCxn id="79" idx="2"/>
          </p:cNvCxnSpPr>
          <p:nvPr/>
        </p:nvCxnSpPr>
        <p:spPr>
          <a:xfrm flipV="1">
            <a:off x="2570556" y="2276559"/>
            <a:ext cx="1398707" cy="238581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15"/>
          <p:cNvCxnSpPr>
            <a:stCxn id="77" idx="6"/>
            <a:endCxn id="80" idx="2"/>
          </p:cNvCxnSpPr>
          <p:nvPr/>
        </p:nvCxnSpPr>
        <p:spPr>
          <a:xfrm flipV="1">
            <a:off x="2570557" y="3121286"/>
            <a:ext cx="1391753" cy="66595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16"/>
          <p:cNvCxnSpPr>
            <a:stCxn id="77" idx="6"/>
          </p:cNvCxnSpPr>
          <p:nvPr/>
        </p:nvCxnSpPr>
        <p:spPr>
          <a:xfrm>
            <a:off x="2570557" y="3787239"/>
            <a:ext cx="1391753" cy="20918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17"/>
          <p:cNvCxnSpPr>
            <a:stCxn id="75" idx="6"/>
            <a:endCxn id="80" idx="2"/>
          </p:cNvCxnSpPr>
          <p:nvPr/>
        </p:nvCxnSpPr>
        <p:spPr>
          <a:xfrm>
            <a:off x="2570557" y="2958125"/>
            <a:ext cx="1391753" cy="16316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18"/>
          <p:cNvCxnSpPr>
            <a:stCxn id="78" idx="6"/>
            <a:endCxn id="82" idx="2"/>
          </p:cNvCxnSpPr>
          <p:nvPr/>
        </p:nvCxnSpPr>
        <p:spPr>
          <a:xfrm>
            <a:off x="2570557" y="4662372"/>
            <a:ext cx="1391753" cy="209177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19"/>
          <p:cNvCxnSpPr>
            <a:stCxn id="75" idx="6"/>
            <a:endCxn id="81" idx="2"/>
          </p:cNvCxnSpPr>
          <p:nvPr/>
        </p:nvCxnSpPr>
        <p:spPr>
          <a:xfrm>
            <a:off x="2570557" y="2958126"/>
            <a:ext cx="1391753" cy="103081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20"/>
          <p:cNvCxnSpPr>
            <a:stCxn id="77" idx="6"/>
            <a:endCxn id="82" idx="2"/>
          </p:cNvCxnSpPr>
          <p:nvPr/>
        </p:nvCxnSpPr>
        <p:spPr>
          <a:xfrm>
            <a:off x="2570557" y="3787239"/>
            <a:ext cx="1391753" cy="1084309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21"/>
          <p:cNvCxnSpPr>
            <a:stCxn id="75" idx="6"/>
            <a:endCxn id="82" idx="2"/>
          </p:cNvCxnSpPr>
          <p:nvPr/>
        </p:nvCxnSpPr>
        <p:spPr>
          <a:xfrm>
            <a:off x="2570557" y="2958126"/>
            <a:ext cx="1391753" cy="191342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椭圆 92"/>
          <p:cNvSpPr/>
          <p:nvPr/>
        </p:nvSpPr>
        <p:spPr>
          <a:xfrm>
            <a:off x="5779370" y="2084498"/>
            <a:ext cx="418353" cy="418353"/>
          </a:xfrm>
          <a:prstGeom prst="ellips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94" name="椭圆 93"/>
          <p:cNvSpPr/>
          <p:nvPr/>
        </p:nvSpPr>
        <p:spPr>
          <a:xfrm>
            <a:off x="5772417" y="2929225"/>
            <a:ext cx="418353" cy="418353"/>
          </a:xfrm>
          <a:prstGeom prst="ellips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95" name="椭圆 94"/>
          <p:cNvSpPr/>
          <p:nvPr/>
        </p:nvSpPr>
        <p:spPr>
          <a:xfrm>
            <a:off x="5772417" y="3796877"/>
            <a:ext cx="418353" cy="418353"/>
          </a:xfrm>
          <a:prstGeom prst="ellips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96" name="椭圆 95"/>
          <p:cNvSpPr/>
          <p:nvPr/>
        </p:nvSpPr>
        <p:spPr>
          <a:xfrm>
            <a:off x="5772417" y="4679488"/>
            <a:ext cx="418353" cy="418353"/>
          </a:xfrm>
          <a:prstGeom prst="ellips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cxnSp>
        <p:nvCxnSpPr>
          <p:cNvPr id="97" name="直接连接符 26"/>
          <p:cNvCxnSpPr>
            <a:endCxn id="93" idx="2"/>
          </p:cNvCxnSpPr>
          <p:nvPr/>
        </p:nvCxnSpPr>
        <p:spPr>
          <a:xfrm flipV="1">
            <a:off x="4380663" y="2293675"/>
            <a:ext cx="1398707" cy="846229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27"/>
          <p:cNvCxnSpPr>
            <a:endCxn id="93" idx="2"/>
          </p:cNvCxnSpPr>
          <p:nvPr/>
        </p:nvCxnSpPr>
        <p:spPr>
          <a:xfrm flipV="1">
            <a:off x="4380663" y="2293675"/>
            <a:ext cx="1398707" cy="1711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28"/>
          <p:cNvCxnSpPr>
            <a:endCxn id="93" idx="2"/>
          </p:cNvCxnSpPr>
          <p:nvPr/>
        </p:nvCxnSpPr>
        <p:spPr>
          <a:xfrm flipV="1">
            <a:off x="4380663" y="2293676"/>
            <a:ext cx="1398707" cy="172136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29"/>
          <p:cNvCxnSpPr>
            <a:endCxn id="94" idx="2"/>
          </p:cNvCxnSpPr>
          <p:nvPr/>
        </p:nvCxnSpPr>
        <p:spPr>
          <a:xfrm flipV="1">
            <a:off x="4380664" y="3138402"/>
            <a:ext cx="1391753" cy="150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30"/>
          <p:cNvCxnSpPr/>
          <p:nvPr/>
        </p:nvCxnSpPr>
        <p:spPr>
          <a:xfrm flipV="1">
            <a:off x="4380664" y="4013534"/>
            <a:ext cx="1391753" cy="150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31"/>
          <p:cNvCxnSpPr/>
          <p:nvPr/>
        </p:nvCxnSpPr>
        <p:spPr>
          <a:xfrm flipV="1">
            <a:off x="4380664" y="4910122"/>
            <a:ext cx="1391753" cy="150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32"/>
          <p:cNvCxnSpPr>
            <a:endCxn id="93" idx="2"/>
          </p:cNvCxnSpPr>
          <p:nvPr/>
        </p:nvCxnSpPr>
        <p:spPr>
          <a:xfrm flipV="1">
            <a:off x="4380663" y="2293675"/>
            <a:ext cx="1398707" cy="261145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33"/>
          <p:cNvCxnSpPr/>
          <p:nvPr/>
        </p:nvCxnSpPr>
        <p:spPr>
          <a:xfrm>
            <a:off x="4380664" y="2310791"/>
            <a:ext cx="1391753" cy="82761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34"/>
          <p:cNvCxnSpPr/>
          <p:nvPr/>
        </p:nvCxnSpPr>
        <p:spPr>
          <a:xfrm>
            <a:off x="4380664" y="3139904"/>
            <a:ext cx="1391753" cy="873629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35"/>
          <p:cNvCxnSpPr>
            <a:endCxn id="96" idx="2"/>
          </p:cNvCxnSpPr>
          <p:nvPr/>
        </p:nvCxnSpPr>
        <p:spPr>
          <a:xfrm>
            <a:off x="4380664" y="4015037"/>
            <a:ext cx="1391753" cy="87362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36"/>
          <p:cNvCxnSpPr>
            <a:endCxn id="94" idx="2"/>
          </p:cNvCxnSpPr>
          <p:nvPr/>
        </p:nvCxnSpPr>
        <p:spPr>
          <a:xfrm flipV="1">
            <a:off x="4472877" y="3138402"/>
            <a:ext cx="1299539" cy="87513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37"/>
          <p:cNvCxnSpPr>
            <a:endCxn id="95" idx="2"/>
          </p:cNvCxnSpPr>
          <p:nvPr/>
        </p:nvCxnSpPr>
        <p:spPr>
          <a:xfrm flipV="1">
            <a:off x="4380664" y="4006054"/>
            <a:ext cx="1391753" cy="89907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38"/>
          <p:cNvCxnSpPr>
            <a:endCxn id="94" idx="2"/>
          </p:cNvCxnSpPr>
          <p:nvPr/>
        </p:nvCxnSpPr>
        <p:spPr>
          <a:xfrm flipV="1">
            <a:off x="4380664" y="3138402"/>
            <a:ext cx="1391753" cy="1766725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39"/>
          <p:cNvCxnSpPr>
            <a:endCxn id="95" idx="2"/>
          </p:cNvCxnSpPr>
          <p:nvPr/>
        </p:nvCxnSpPr>
        <p:spPr>
          <a:xfrm>
            <a:off x="4380664" y="2310791"/>
            <a:ext cx="1391753" cy="169526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40"/>
          <p:cNvCxnSpPr>
            <a:endCxn id="96" idx="2"/>
          </p:cNvCxnSpPr>
          <p:nvPr/>
        </p:nvCxnSpPr>
        <p:spPr>
          <a:xfrm>
            <a:off x="4380664" y="3139904"/>
            <a:ext cx="1391753" cy="174876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41"/>
          <p:cNvCxnSpPr>
            <a:endCxn id="96" idx="2"/>
          </p:cNvCxnSpPr>
          <p:nvPr/>
        </p:nvCxnSpPr>
        <p:spPr>
          <a:xfrm>
            <a:off x="4380664" y="2310792"/>
            <a:ext cx="1391753" cy="257787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椭圆 112"/>
          <p:cNvSpPr/>
          <p:nvPr/>
        </p:nvSpPr>
        <p:spPr>
          <a:xfrm>
            <a:off x="7497262" y="2086001"/>
            <a:ext cx="418353" cy="418353"/>
          </a:xfrm>
          <a:prstGeom prst="ellips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114" name="椭圆 113"/>
          <p:cNvSpPr/>
          <p:nvPr/>
        </p:nvSpPr>
        <p:spPr>
          <a:xfrm>
            <a:off x="7490309" y="2930728"/>
            <a:ext cx="418353" cy="418353"/>
          </a:xfrm>
          <a:prstGeom prst="ellips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115" name="椭圆 114"/>
          <p:cNvSpPr/>
          <p:nvPr/>
        </p:nvSpPr>
        <p:spPr>
          <a:xfrm>
            <a:off x="7490309" y="3798380"/>
            <a:ext cx="418353" cy="418353"/>
          </a:xfrm>
          <a:prstGeom prst="ellips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116" name="椭圆 115"/>
          <p:cNvSpPr/>
          <p:nvPr/>
        </p:nvSpPr>
        <p:spPr>
          <a:xfrm>
            <a:off x="7490309" y="4680990"/>
            <a:ext cx="418353" cy="418353"/>
          </a:xfrm>
          <a:prstGeom prst="ellips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117" name="椭圆 116"/>
          <p:cNvSpPr/>
          <p:nvPr/>
        </p:nvSpPr>
        <p:spPr>
          <a:xfrm>
            <a:off x="9300416" y="2947844"/>
            <a:ext cx="418353" cy="418353"/>
          </a:xfrm>
          <a:prstGeom prst="ellips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118" name="椭圆 117"/>
          <p:cNvSpPr/>
          <p:nvPr/>
        </p:nvSpPr>
        <p:spPr>
          <a:xfrm>
            <a:off x="9300416" y="3815496"/>
            <a:ext cx="418353" cy="418353"/>
          </a:xfrm>
          <a:prstGeom prst="ellips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cxnSp>
        <p:nvCxnSpPr>
          <p:cNvPr id="119" name="直接连接符 48"/>
          <p:cNvCxnSpPr>
            <a:endCxn id="117" idx="2"/>
          </p:cNvCxnSpPr>
          <p:nvPr/>
        </p:nvCxnSpPr>
        <p:spPr>
          <a:xfrm flipV="1">
            <a:off x="7908662" y="3157021"/>
            <a:ext cx="1391753" cy="150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49"/>
          <p:cNvCxnSpPr/>
          <p:nvPr/>
        </p:nvCxnSpPr>
        <p:spPr>
          <a:xfrm flipV="1">
            <a:off x="7908662" y="4032153"/>
            <a:ext cx="1391753" cy="150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50"/>
          <p:cNvCxnSpPr/>
          <p:nvPr/>
        </p:nvCxnSpPr>
        <p:spPr>
          <a:xfrm>
            <a:off x="7908662" y="2329409"/>
            <a:ext cx="1391753" cy="82761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51"/>
          <p:cNvCxnSpPr/>
          <p:nvPr/>
        </p:nvCxnSpPr>
        <p:spPr>
          <a:xfrm>
            <a:off x="7908662" y="3158523"/>
            <a:ext cx="1391753" cy="873629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52"/>
          <p:cNvCxnSpPr>
            <a:stCxn id="115" idx="6"/>
            <a:endCxn id="117" idx="2"/>
          </p:cNvCxnSpPr>
          <p:nvPr/>
        </p:nvCxnSpPr>
        <p:spPr>
          <a:xfrm flipV="1">
            <a:off x="7908662" y="3157020"/>
            <a:ext cx="1391753" cy="85053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53"/>
          <p:cNvCxnSpPr>
            <a:endCxn id="118" idx="2"/>
          </p:cNvCxnSpPr>
          <p:nvPr/>
        </p:nvCxnSpPr>
        <p:spPr>
          <a:xfrm flipV="1">
            <a:off x="7908662" y="4024673"/>
            <a:ext cx="1391753" cy="89907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54"/>
          <p:cNvCxnSpPr>
            <a:endCxn id="117" idx="2"/>
          </p:cNvCxnSpPr>
          <p:nvPr/>
        </p:nvCxnSpPr>
        <p:spPr>
          <a:xfrm flipV="1">
            <a:off x="7908662" y="3157020"/>
            <a:ext cx="1391753" cy="1766725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55"/>
          <p:cNvCxnSpPr>
            <a:endCxn id="118" idx="2"/>
          </p:cNvCxnSpPr>
          <p:nvPr/>
        </p:nvCxnSpPr>
        <p:spPr>
          <a:xfrm>
            <a:off x="7908662" y="2329410"/>
            <a:ext cx="1391753" cy="169526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56"/>
          <p:cNvCxnSpPr>
            <a:stCxn id="78" idx="6"/>
            <a:endCxn id="81" idx="2"/>
          </p:cNvCxnSpPr>
          <p:nvPr/>
        </p:nvCxnSpPr>
        <p:spPr>
          <a:xfrm flipV="1">
            <a:off x="2570557" y="3988938"/>
            <a:ext cx="1391753" cy="67343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57"/>
          <p:cNvCxnSpPr>
            <a:endCxn id="80" idx="2"/>
          </p:cNvCxnSpPr>
          <p:nvPr/>
        </p:nvCxnSpPr>
        <p:spPr>
          <a:xfrm rot="5400000" flipH="1" flipV="1">
            <a:off x="2503859" y="3194937"/>
            <a:ext cx="1532103" cy="138480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直接箭头连接符 61"/>
          <p:cNvCxnSpPr>
            <a:endCxn id="75" idx="2"/>
          </p:cNvCxnSpPr>
          <p:nvPr/>
        </p:nvCxnSpPr>
        <p:spPr>
          <a:xfrm>
            <a:off x="1735303" y="2958126"/>
            <a:ext cx="416900" cy="211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直接箭头连接符 62"/>
          <p:cNvCxnSpPr/>
          <p:nvPr/>
        </p:nvCxnSpPr>
        <p:spPr>
          <a:xfrm>
            <a:off x="1735303" y="3815495"/>
            <a:ext cx="416900" cy="211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直接箭头连接符 63"/>
          <p:cNvCxnSpPr/>
          <p:nvPr/>
        </p:nvCxnSpPr>
        <p:spPr>
          <a:xfrm>
            <a:off x="1732302" y="4662371"/>
            <a:ext cx="416900" cy="211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直接箭头连接符 64"/>
          <p:cNvCxnSpPr/>
          <p:nvPr/>
        </p:nvCxnSpPr>
        <p:spPr>
          <a:xfrm>
            <a:off x="9718769" y="3167302"/>
            <a:ext cx="416900" cy="211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直接箭头连接符 65"/>
          <p:cNvCxnSpPr/>
          <p:nvPr/>
        </p:nvCxnSpPr>
        <p:spPr>
          <a:xfrm>
            <a:off x="9718769" y="4033655"/>
            <a:ext cx="416900" cy="211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4" name="Object 6"/>
          <p:cNvGraphicFramePr>
            <a:graphicFrameLocks noChangeAspect="1"/>
          </p:cNvGraphicFramePr>
          <p:nvPr>
            <p:extLst/>
          </p:nvPr>
        </p:nvGraphicFramePr>
        <p:xfrm>
          <a:off x="10389697" y="3441467"/>
          <a:ext cx="345016" cy="4042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57" name="公式" r:id="rId8" imgW="139616" imgH="165000" progId="Equation.3">
                  <p:embed/>
                </p:oleObj>
              </mc:Choice>
              <mc:Fallback>
                <p:oleObj name="公式" r:id="rId8" imgW="139616" imgH="165000" progId="Equation.3">
                  <p:embed/>
                  <p:pic>
                    <p:nvPicPr>
                      <p:cNvPr id="13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89697" y="3441467"/>
                        <a:ext cx="345016" cy="40428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" name="TextBox 67"/>
          <p:cNvSpPr txBox="1"/>
          <p:nvPr/>
        </p:nvSpPr>
        <p:spPr>
          <a:xfrm>
            <a:off x="6462510" y="3305937"/>
            <a:ext cx="62388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……</a:t>
            </a:r>
            <a:endParaRPr lang="zh-CN" altLang="en-US" sz="2400" b="1" dirty="0"/>
          </a:p>
        </p:txBody>
      </p:sp>
      <p:graphicFrame>
        <p:nvGraphicFramePr>
          <p:cNvPr id="136" name="Object 10"/>
          <p:cNvGraphicFramePr>
            <a:graphicFrameLocks noChangeAspect="1"/>
          </p:cNvGraphicFramePr>
          <p:nvPr>
            <p:extLst/>
          </p:nvPr>
        </p:nvGraphicFramePr>
        <p:xfrm>
          <a:off x="7434440" y="5080720"/>
          <a:ext cx="1625600" cy="677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58" name="公式" r:id="rId10" imgW="609233" imgH="253939" progId="Equation.3">
                  <p:embed/>
                </p:oleObj>
              </mc:Choice>
              <mc:Fallback>
                <p:oleObj name="公式" r:id="rId10" imgW="609233" imgH="253939" progId="Equation.3">
                  <p:embed/>
                  <p:pic>
                    <p:nvPicPr>
                      <p:cNvPr id="13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34440" y="5080720"/>
                        <a:ext cx="1625600" cy="6773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" name="Object 10"/>
          <p:cNvGraphicFramePr>
            <a:graphicFrameLocks noChangeAspect="1"/>
          </p:cNvGraphicFramePr>
          <p:nvPr>
            <p:extLst/>
          </p:nvPr>
        </p:nvGraphicFramePr>
        <p:xfrm>
          <a:off x="5499604" y="5080826"/>
          <a:ext cx="1422400" cy="677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59" name="公式" r:id="rId12" imgW="533216" imgH="253939" progId="Equation.3">
                  <p:embed/>
                </p:oleObj>
              </mc:Choice>
              <mc:Fallback>
                <p:oleObj name="公式" r:id="rId12" imgW="533216" imgH="253939" progId="Equation.3">
                  <p:embed/>
                  <p:pic>
                    <p:nvPicPr>
                      <p:cNvPr id="137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9604" y="5080826"/>
                        <a:ext cx="1422400" cy="6773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" name="Object 10"/>
          <p:cNvGraphicFramePr>
            <a:graphicFrameLocks noChangeAspect="1"/>
          </p:cNvGraphicFramePr>
          <p:nvPr>
            <p:extLst/>
          </p:nvPr>
        </p:nvGraphicFramePr>
        <p:xfrm>
          <a:off x="3785727" y="5106823"/>
          <a:ext cx="1422400" cy="677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60" name="公式" r:id="rId14" imgW="533216" imgH="253939" progId="Equation.3">
                  <p:embed/>
                </p:oleObj>
              </mc:Choice>
              <mc:Fallback>
                <p:oleObj name="公式" r:id="rId14" imgW="533216" imgH="253939" progId="Equation.3">
                  <p:embed/>
                  <p:pic>
                    <p:nvPicPr>
                      <p:cNvPr id="13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5727" y="5106823"/>
                        <a:ext cx="1422400" cy="6773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" name="Object 10"/>
          <p:cNvGraphicFramePr>
            <a:graphicFrameLocks noChangeAspect="1"/>
          </p:cNvGraphicFramePr>
          <p:nvPr>
            <p:extLst/>
          </p:nvPr>
        </p:nvGraphicFramePr>
        <p:xfrm>
          <a:off x="1943610" y="5099343"/>
          <a:ext cx="1388533" cy="677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61" name="公式" r:id="rId16" imgW="520547" imgH="253939" progId="Equation.3">
                  <p:embed/>
                </p:oleObj>
              </mc:Choice>
              <mc:Fallback>
                <p:oleObj name="公式" r:id="rId16" imgW="520547" imgH="253939" progId="Equation.3">
                  <p:embed/>
                  <p:pic>
                    <p:nvPicPr>
                      <p:cNvPr id="139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3610" y="5099343"/>
                        <a:ext cx="1388533" cy="6773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1234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err="1"/>
              <a:t>ReLU</a:t>
            </a:r>
            <a:endParaRPr kumimoji="1" lang="zh-CN" altLang="en-US" dirty="0"/>
          </a:p>
        </p:txBody>
      </p:sp>
      <p:cxnSp>
        <p:nvCxnSpPr>
          <p:cNvPr id="5" name="直线箭头连接符 4"/>
          <p:cNvCxnSpPr/>
          <p:nvPr/>
        </p:nvCxnSpPr>
        <p:spPr>
          <a:xfrm>
            <a:off x="609600" y="5470329"/>
            <a:ext cx="474345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线箭头连接符 5"/>
          <p:cNvCxnSpPr/>
          <p:nvPr/>
        </p:nvCxnSpPr>
        <p:spPr>
          <a:xfrm flipH="1" flipV="1">
            <a:off x="2933702" y="2936680"/>
            <a:ext cx="38100" cy="2533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 flipV="1">
            <a:off x="2981325" y="3851080"/>
            <a:ext cx="1666875" cy="1619249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>
            <a:off x="800101" y="5470329"/>
            <a:ext cx="2181225" cy="1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4641943" y="3476905"/>
                <a:ext cx="9635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y</m:t>
                      </m:r>
                      <m:r>
                        <a:rPr lang="en-US" altLang="zh-CN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zh-CN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𝑧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943" y="3476905"/>
                <a:ext cx="963597" cy="461665"/>
              </a:xfrm>
              <a:prstGeom prst="rect">
                <a:avLst/>
              </a:prstGeom>
              <a:blipFill>
                <a:blip r:embed="rId3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939982" y="4977885"/>
                <a:ext cx="9791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y</m:t>
                      </m:r>
                      <m:r>
                        <a:rPr lang="en-US" altLang="zh-CN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982" y="4977885"/>
                <a:ext cx="979178" cy="461665"/>
              </a:xfrm>
              <a:prstGeom prst="rect">
                <a:avLst/>
              </a:prstGeom>
              <a:blipFill>
                <a:blip r:embed="rId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 flipH="1">
                <a:off x="4914899" y="5224107"/>
                <a:ext cx="117456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𝑧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914899" y="5224107"/>
                <a:ext cx="117456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2854474" y="2912233"/>
                <a:ext cx="96028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y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474" y="2912233"/>
                <a:ext cx="960289" cy="461665"/>
              </a:xfrm>
              <a:prstGeom prst="rect">
                <a:avLst/>
              </a:prstGeom>
              <a:blipFill>
                <a:blip r:embed="rId6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2453557" y="2363039"/>
                <a:ext cx="96028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σ</m:t>
                      </m:r>
                      <m:r>
                        <a:rPr lang="en-US" altLang="zh-CN" sz="24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z</m:t>
                      </m:r>
                      <m:r>
                        <a:rPr lang="en-US" altLang="zh-CN" sz="24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57" y="2363039"/>
                <a:ext cx="960289" cy="461665"/>
              </a:xfrm>
              <a:prstGeom prst="rect">
                <a:avLst/>
              </a:prstGeom>
              <a:blipFill>
                <a:blip r:embed="rId7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线箭头连接符 21"/>
          <p:cNvCxnSpPr/>
          <p:nvPr/>
        </p:nvCxnSpPr>
        <p:spPr>
          <a:xfrm>
            <a:off x="6267451" y="5470329"/>
            <a:ext cx="474345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/>
          <p:nvPr/>
        </p:nvCxnSpPr>
        <p:spPr>
          <a:xfrm flipH="1" flipV="1">
            <a:off x="8591553" y="2936680"/>
            <a:ext cx="38100" cy="2533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线连接符 23"/>
          <p:cNvCxnSpPr/>
          <p:nvPr/>
        </p:nvCxnSpPr>
        <p:spPr>
          <a:xfrm>
            <a:off x="8591552" y="3851080"/>
            <a:ext cx="1714499" cy="1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6457952" y="5470329"/>
            <a:ext cx="2181225" cy="1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10299793" y="3476905"/>
            <a:ext cx="4090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ea typeface="Cambria Math" charset="0"/>
                <a:cs typeface="Cambria Math" charset="0"/>
              </a:rPr>
              <a:t> 1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6597832" y="4977885"/>
                <a:ext cx="42351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832" y="4977885"/>
                <a:ext cx="42351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 flipH="1">
                <a:off x="10588809" y="5208717"/>
                <a:ext cx="117456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𝑧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588809" y="5208717"/>
                <a:ext cx="117456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8111408" y="2363039"/>
                <a:ext cx="96028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σ</m:t>
                      </m:r>
                      <m:r>
                        <a:rPr lang="en-US" altLang="zh-CN" sz="24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′(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z</m:t>
                      </m:r>
                      <m:r>
                        <a:rPr lang="en-US" altLang="zh-CN" sz="24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1408" y="2363039"/>
                <a:ext cx="960289" cy="461665"/>
              </a:xfrm>
              <a:prstGeom prst="rect">
                <a:avLst/>
              </a:prstGeom>
              <a:blipFill>
                <a:blip r:embed="rId10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3462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solidFill>
                  <a:prstClr val="black"/>
                </a:solidFill>
                <a:latin typeface="Verdana" charset="0"/>
              </a:rPr>
              <a:t>数据增强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>
                <a:solidFill>
                  <a:prstClr val="black"/>
                </a:solidFill>
                <a:latin typeface="Verdana" charset="0"/>
              </a:rPr>
              <a:t>人工增加数据量</a:t>
            </a:r>
            <a:endParaRPr lang="en-US" altLang="zh-CN" sz="2800" dirty="0">
              <a:solidFill>
                <a:prstClr val="black"/>
              </a:solidFill>
              <a:latin typeface="Verdana" charset="0"/>
            </a:endParaRPr>
          </a:p>
          <a:p>
            <a:pPr lvl="1"/>
            <a:r>
              <a:rPr lang="zh-CN" altLang="en-US" sz="2400" dirty="0">
                <a:solidFill>
                  <a:prstClr val="black"/>
                </a:solidFill>
                <a:latin typeface="Verdana" charset="0"/>
              </a:rPr>
              <a:t>叠加噪声</a:t>
            </a:r>
            <a:endParaRPr lang="en-US" altLang="zh-CN" sz="2400" dirty="0">
              <a:solidFill>
                <a:prstClr val="black"/>
              </a:solidFill>
              <a:latin typeface="Verdana" charset="0"/>
            </a:endParaRPr>
          </a:p>
          <a:p>
            <a:pPr lvl="1"/>
            <a:r>
              <a:rPr lang="zh-CN" altLang="en-US" sz="2400" dirty="0">
                <a:solidFill>
                  <a:prstClr val="black"/>
                </a:solidFill>
                <a:latin typeface="Verdana" charset="0"/>
              </a:rPr>
              <a:t>图像平移、旋转、翻转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02572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/>
              <a:t>初始化参数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随机初始化</a:t>
            </a:r>
            <a:endParaRPr kumimoji="1" lang="en-US" altLang="zh-CN" sz="3200" dirty="0"/>
          </a:p>
          <a:p>
            <a:endParaRPr kumimoji="1" lang="en-US" altLang="zh-CN" sz="3200" dirty="0"/>
          </a:p>
          <a:p>
            <a:r>
              <a:rPr kumimoji="1" lang="zh-CN" altLang="en-US" sz="3200" dirty="0"/>
              <a:t>预训练</a:t>
            </a:r>
            <a:endParaRPr kumimoji="1" lang="en-US" altLang="zh-CN" sz="3200" dirty="0"/>
          </a:p>
          <a:p>
            <a:pPr lvl="1"/>
            <a:r>
              <a:rPr kumimoji="1" lang="en-US" altLang="zh-CN" sz="2800" dirty="0"/>
              <a:t>RBM</a:t>
            </a:r>
          </a:p>
        </p:txBody>
      </p:sp>
    </p:spTree>
    <p:extLst>
      <p:ext uri="{BB962C8B-B14F-4D97-AF65-F5344CB8AC3E}">
        <p14:creationId xmlns:p14="http://schemas.microsoft.com/office/powerpoint/2010/main" val="1530698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/>
              <a:t>随机梯度下降（</a:t>
            </a:r>
            <a:r>
              <a:rPr kumimoji="1" lang="en-US" altLang="zh-CN" dirty="0"/>
              <a:t>SGD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81630" y="1907526"/>
            <a:ext cx="10152498" cy="408767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CN" sz="3200" dirty="0"/>
              <a:t>Gradient Descent</a:t>
            </a:r>
          </a:p>
          <a:p>
            <a:pPr>
              <a:buNone/>
            </a:pPr>
            <a:endParaRPr lang="en-US" altLang="zh-CN" sz="1800" i="1" dirty="0">
              <a:latin typeface="Cambria Math" charset="0"/>
              <a:ea typeface="Cambria Math" charset="0"/>
              <a:cs typeface="Cambria Math" charset="0"/>
            </a:endParaRPr>
          </a:p>
          <a:p>
            <a:pPr>
              <a:buNone/>
            </a:pPr>
            <a:r>
              <a:rPr lang="en-US" altLang="zh-CN" sz="1800" dirty="0">
                <a:ea typeface="Cambria Math" charset="0"/>
                <a:cs typeface="Cambria Math" charset="0"/>
              </a:rPr>
              <a:t>  </a:t>
            </a:r>
          </a:p>
          <a:p>
            <a:pPr>
              <a:buNone/>
            </a:pPr>
            <a:endParaRPr lang="en-US" altLang="zh-CN" sz="1800" dirty="0"/>
          </a:p>
          <a:p>
            <a:pPr>
              <a:buNone/>
            </a:pPr>
            <a:r>
              <a:rPr lang="en-US" altLang="zh-CN" sz="3200" dirty="0"/>
              <a:t>SGD(Stochastic Gradient Descent)</a:t>
            </a:r>
            <a:endParaRPr kumimoji="1" lang="en-US" altLang="zh-CN" sz="3200" dirty="0"/>
          </a:p>
          <a:p>
            <a:pPr>
              <a:buNone/>
            </a:pPr>
            <a:endParaRPr kumimoji="1" lang="en-US" altLang="zh-CN" sz="1600" dirty="0"/>
          </a:p>
          <a:p>
            <a:pPr>
              <a:buNone/>
            </a:pPr>
            <a:r>
              <a:rPr lang="en-US" altLang="zh-CN" sz="3200" dirty="0"/>
              <a:t>Mini-batch</a:t>
            </a:r>
            <a:endParaRPr kumimoji="1" lang="zh-CN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455962" y="2028918"/>
                <a:ext cx="5344220" cy="10154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33" i="1">
                          <a:latin typeface="Cambria Math" charset="0"/>
                        </a:rPr>
                        <m:t>𝐶</m:t>
                      </m:r>
                      <m:d>
                        <m:dPr>
                          <m:ctrlPr>
                            <a:rPr lang="en-US" altLang="zh-CN" sz="2133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133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d>
                      <m:r>
                        <a:rPr lang="hu-HU" altLang="zh-CN" sz="2133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hu-HU" altLang="zh-CN" sz="2133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133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133" i="1"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hu-HU" altLang="zh-CN" sz="2133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133" i="1">
                              <a:latin typeface="Cambria Math" charset="0"/>
                            </a:rPr>
                            <m:t>𝑖</m:t>
                          </m:r>
                          <m:r>
                            <a:rPr lang="hu-HU" altLang="zh-CN" sz="2133" i="1"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sz="2133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133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CN" sz="2133" i="1">
                              <a:latin typeface="Cambria Math" charset="0"/>
                            </a:rPr>
                            <m:t>||</m:t>
                          </m:r>
                          <m:sSup>
                            <m:sSupPr>
                              <m:ctrlPr>
                                <a:rPr lang="en-US" altLang="zh-CN" sz="2133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133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133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sz="2133" i="1">
                                  <a:latin typeface="Cambria Math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r>
                        <a:rPr lang="en-US" altLang="zh-CN" sz="2133" i="1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hu-HU" altLang="zh-CN" sz="2133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133" i="1">
                              <a:latin typeface="Cambria Math" charset="0"/>
                            </a:rPr>
                            <m:t>𝑓</m:t>
                          </m:r>
                          <m:r>
                            <a:rPr lang="en-US" altLang="zh-CN" sz="2133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2133" i="1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133" i="1">
                              <a:latin typeface="Cambria Math" charset="0"/>
                            </a:rPr>
                            <m:t>𝑖</m:t>
                          </m:r>
                        </m:sup>
                      </m:sSup>
                      <m:r>
                        <a:rPr lang="en-US" altLang="zh-CN" sz="2133" i="1">
                          <a:latin typeface="Cambria Math" charset="0"/>
                        </a:rPr>
                        <m:t>;</m:t>
                      </m:r>
                      <m:r>
                        <a:rPr lang="en-US" altLang="zh-CN" sz="2133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  <m:r>
                        <a:rPr lang="en-US" altLang="zh-CN" sz="2133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)||=</m:t>
                      </m:r>
                      <m:f>
                        <m:fPr>
                          <m:ctrlPr>
                            <a:rPr lang="hu-HU" altLang="zh-CN" sz="2133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133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133" i="1"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hu-HU" altLang="zh-CN" sz="2133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133" i="1">
                              <a:latin typeface="Cambria Math" charset="0"/>
                            </a:rPr>
                            <m:t>𝑖</m:t>
                          </m:r>
                          <m:r>
                            <a:rPr lang="hu-HU" altLang="zh-CN" sz="2133" i="1"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sz="2133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133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133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133" i="1">
                                  <a:latin typeface="Cambria Math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altLang="zh-CN" sz="2133" i="1">
                                  <a:latin typeface="Cambria Math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altLang="zh-CN" sz="2133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2133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lang="en-US" altLang="zh-CN" sz="2133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962" y="2028918"/>
                <a:ext cx="5344220" cy="10154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257543" y="3165780"/>
                <a:ext cx="3100336" cy="4205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133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133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CN" sz="2133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sz="2133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133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133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CN" sz="2133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altLang="zh-CN" sz="2133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133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altLang="zh-CN" sz="2133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𝜂𝛻</m:t>
                      </m:r>
                      <m:r>
                        <a:rPr lang="en-US" altLang="zh-CN" sz="2133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𝐶</m:t>
                      </m:r>
                      <m:r>
                        <a:rPr lang="en-US" altLang="zh-CN" sz="2133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133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133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CN" sz="2133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altLang="zh-CN" sz="2133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133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zh-CN" altLang="en-US" sz="2133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543" y="3165780"/>
                <a:ext cx="3100336" cy="420564"/>
              </a:xfrm>
              <a:prstGeom prst="rect">
                <a:avLst/>
              </a:prstGeom>
              <a:blipFill>
                <a:blip r:embed="rId4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714772" y="3074011"/>
                <a:ext cx="3544432" cy="5561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133" i="1">
                        <a:latin typeface="Cambria Math" charset="0"/>
                        <a:ea typeface="Cambria Math" charset="0"/>
                        <a:cs typeface="Cambria Math" charset="0"/>
                      </a:rPr>
                      <m:t>𝛻</m:t>
                    </m:r>
                    <m:r>
                      <a:rPr lang="en-US" altLang="zh-CN" sz="2133" i="1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a:rPr lang="en-US" altLang="zh-CN" sz="2133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p>
                      <m:sSupPr>
                        <m:ctrlPr>
                          <a:rPr lang="en-US" altLang="zh-CN" sz="2133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2133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altLang="zh-CN" sz="2133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  <m:r>
                          <a:rPr lang="en-US" altLang="zh-CN" sz="2133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p>
                    </m:sSup>
                    <m:r>
                      <a:rPr lang="en-US" altLang="zh-CN" sz="2133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altLang="zh-CN" sz="2133" dirty="0"/>
                  <a:t>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altLang="zh-CN" sz="2133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133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sz="2133" i="1">
                            <a:latin typeface="Cambria Math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hu-HU" altLang="zh-CN" sz="2133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133" i="1">
                            <a:latin typeface="Cambria Math" charset="0"/>
                          </a:rPr>
                          <m:t>𝑖</m:t>
                        </m:r>
                        <m:r>
                          <a:rPr lang="hu-HU" altLang="zh-CN" sz="2133" i="1">
                            <a:latin typeface="Cambria Math" charset="0"/>
                          </a:rPr>
                          <m:t>=</m:t>
                        </m:r>
                        <m:r>
                          <a:rPr lang="en-US" altLang="zh-CN" sz="2133" i="1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altLang="zh-CN" sz="2133" i="1">
                            <a:latin typeface="Cambria Math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altLang="zh-CN" sz="2133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133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𝛻</m:t>
                            </m:r>
                            <m:r>
                              <a:rPr lang="en-US" altLang="zh-CN" sz="2133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altLang="zh-CN" sz="2133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CN" sz="2133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133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133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CN" sz="2133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  <m:r>
                              <a:rPr lang="en-US" altLang="zh-CN" sz="2133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CN" sz="2133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zh-CN" altLang="en-US" sz="2133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772" y="3074011"/>
                <a:ext cx="3544432" cy="556114"/>
              </a:xfrm>
              <a:prstGeom prst="rect">
                <a:avLst/>
              </a:prstGeom>
              <a:blipFill>
                <a:blip r:embed="rId5"/>
                <a:stretch>
                  <a:fillRect b="-98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213641" y="4401577"/>
                <a:ext cx="3201326" cy="4314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133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133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CN" sz="2133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sz="2133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133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133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CN" sz="2133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altLang="zh-CN" sz="2133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133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altLang="zh-CN" sz="2133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𝜂𝛻</m:t>
                      </m:r>
                      <m:sSup>
                        <m:sSupPr>
                          <m:ctrlPr>
                            <a:rPr lang="en-US" altLang="zh-CN" sz="2133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133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p>
                          <m:r>
                            <a:rPr lang="en-US" altLang="zh-CN" sz="2133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p>
                      </m:sSup>
                      <m:r>
                        <a:rPr lang="en-US" altLang="zh-CN" sz="2133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133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133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CN" sz="2133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altLang="zh-CN" sz="2133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133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zh-CN" altLang="en-US" sz="2133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641" y="4401577"/>
                <a:ext cx="3201326" cy="431400"/>
              </a:xfrm>
              <a:prstGeom prst="rect">
                <a:avLst/>
              </a:prstGeom>
              <a:blipFill>
                <a:blip r:embed="rId6"/>
                <a:stretch>
                  <a:fillRect b="-169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838267" y="4325375"/>
                <a:ext cx="3923831" cy="5561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133" i="1">
                        <a:latin typeface="Cambria Math" charset="0"/>
                        <a:ea typeface="Cambria Math" charset="0"/>
                        <a:cs typeface="Cambria Math" charset="0"/>
                      </a:rPr>
                      <m:t>𝐸</m:t>
                    </m:r>
                    <m:r>
                      <a:rPr lang="en-US" altLang="zh-CN" sz="2133" i="1">
                        <a:latin typeface="Cambria Math" charset="0"/>
                        <a:ea typeface="Cambria Math" charset="0"/>
                        <a:cs typeface="Cambria Math" charset="0"/>
                      </a:rPr>
                      <m:t>[</m:t>
                    </m:r>
                    <m:r>
                      <a:rPr lang="en-US" altLang="zh-CN" sz="2133" i="1">
                        <a:latin typeface="Cambria Math" charset="0"/>
                        <a:ea typeface="Cambria Math" charset="0"/>
                        <a:cs typeface="Cambria Math" charset="0"/>
                      </a:rPr>
                      <m:t>𝛻</m:t>
                    </m:r>
                    <m:sSup>
                      <m:sSupPr>
                        <m:ctrlPr>
                          <a:rPr lang="en-US" altLang="zh-CN" sz="2133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2133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133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p>
                    </m:sSup>
                    <m:r>
                      <a:rPr lang="en-US" altLang="zh-CN" sz="2133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p>
                      <m:sSupPr>
                        <m:ctrlPr>
                          <a:rPr lang="en-US" altLang="zh-CN" sz="2133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2133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altLang="zh-CN" sz="2133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  <m:r>
                          <a:rPr lang="en-US" altLang="zh-CN" sz="2133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p>
                    </m:sSup>
                    <m:r>
                      <a:rPr lang="en-US" altLang="zh-CN" sz="2133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altLang="zh-CN" sz="2133" dirty="0"/>
                  <a:t>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altLang="zh-CN" sz="2133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133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sz="2133" i="1">
                            <a:latin typeface="Cambria Math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hu-HU" altLang="zh-CN" sz="2133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133" i="1">
                            <a:latin typeface="Cambria Math" charset="0"/>
                          </a:rPr>
                          <m:t>𝑖</m:t>
                        </m:r>
                        <m:r>
                          <a:rPr lang="hu-HU" altLang="zh-CN" sz="2133" i="1">
                            <a:latin typeface="Cambria Math" charset="0"/>
                          </a:rPr>
                          <m:t>=</m:t>
                        </m:r>
                        <m:r>
                          <a:rPr lang="en-US" altLang="zh-CN" sz="2133" i="1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altLang="zh-CN" sz="2133" i="1">
                            <a:latin typeface="Cambria Math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altLang="zh-CN" sz="2133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133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𝛻</m:t>
                            </m:r>
                            <m:r>
                              <a:rPr lang="en-US" altLang="zh-CN" sz="2133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altLang="zh-CN" sz="2133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CN" sz="2133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133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133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CN" sz="2133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  <m:r>
                              <a:rPr lang="en-US" altLang="zh-CN" sz="2133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CN" sz="2133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zh-CN" altLang="en-US" sz="2133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8267" y="4325375"/>
                <a:ext cx="3923831" cy="556114"/>
              </a:xfrm>
              <a:prstGeom prst="rect">
                <a:avLst/>
              </a:prstGeom>
              <a:blipFill>
                <a:blip r:embed="rId7"/>
                <a:stretch>
                  <a:fillRect b="-87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69094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/>
              <a:t>SGD</a:t>
            </a:r>
            <a:r>
              <a:rPr kumimoji="1" lang="zh-CN" altLang="en-US" dirty="0"/>
              <a:t>的优点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zh-CN" altLang="en-US" sz="3200" dirty="0"/>
              <a:t>更快</a:t>
            </a:r>
            <a:endParaRPr kumimoji="1" lang="en-US" altLang="zh-CN" sz="3200" dirty="0"/>
          </a:p>
          <a:p>
            <a:pPr>
              <a:buFont typeface="Wingdings" panose="05000000000000000000" pitchFamily="2" charset="2"/>
              <a:buChar char="l"/>
            </a:pPr>
            <a:endParaRPr kumimoji="1" lang="en-US" altLang="zh-CN" sz="3200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zh-CN" altLang="en-US" sz="3200" dirty="0"/>
              <a:t>更好</a:t>
            </a:r>
          </a:p>
        </p:txBody>
      </p:sp>
      <p:sp>
        <p:nvSpPr>
          <p:cNvPr id="5" name="椭圆 4"/>
          <p:cNvSpPr/>
          <p:nvPr/>
        </p:nvSpPr>
        <p:spPr>
          <a:xfrm>
            <a:off x="2495588" y="3800860"/>
            <a:ext cx="318311" cy="352803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6" name="文本框 17"/>
          <p:cNvSpPr txBox="1"/>
          <p:nvPr/>
        </p:nvSpPr>
        <p:spPr>
          <a:xfrm>
            <a:off x="9209087" y="4578755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C(</a:t>
            </a:r>
            <a:r>
              <a:rPr kumimoji="1" lang="en-US" altLang="zh-CN" sz="2400" dirty="0" err="1"/>
              <a:t>θ</a:t>
            </a:r>
            <a:r>
              <a:rPr kumimoji="1" lang="en-US" altLang="zh-CN" sz="2400" dirty="0"/>
              <a:t>)</a:t>
            </a:r>
            <a:endParaRPr kumimoji="1" lang="zh-CN" altLang="en-US" sz="2400" dirty="0"/>
          </a:p>
        </p:txBody>
      </p:sp>
      <p:cxnSp>
        <p:nvCxnSpPr>
          <p:cNvPr id="7" name="直线箭头连接符 21"/>
          <p:cNvCxnSpPr/>
          <p:nvPr/>
        </p:nvCxnSpPr>
        <p:spPr>
          <a:xfrm flipH="1">
            <a:off x="4329197" y="5040786"/>
            <a:ext cx="348579" cy="297863"/>
          </a:xfrm>
          <a:prstGeom prst="straightConnector1">
            <a:avLst/>
          </a:prstGeom>
          <a:ln w="19050" cmpd="sng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任意多边形 18"/>
          <p:cNvSpPr/>
          <p:nvPr/>
        </p:nvSpPr>
        <p:spPr>
          <a:xfrm flipH="1">
            <a:off x="2267876" y="3800860"/>
            <a:ext cx="6941211" cy="2176608"/>
          </a:xfrm>
          <a:custGeom>
            <a:avLst/>
            <a:gdLst>
              <a:gd name="connsiteX0" fmla="*/ 0 w 6675681"/>
              <a:gd name="connsiteY0" fmla="*/ 594640 h 1632456"/>
              <a:gd name="connsiteX1" fmla="*/ 359028 w 6675681"/>
              <a:gd name="connsiteY1" fmla="*/ 628299 h 1632456"/>
              <a:gd name="connsiteX2" fmla="*/ 1200501 w 6675681"/>
              <a:gd name="connsiteY2" fmla="*/ 1110743 h 1632456"/>
              <a:gd name="connsiteX3" fmla="*/ 2142950 w 6675681"/>
              <a:gd name="connsiteY3" fmla="*/ 1200500 h 1632456"/>
              <a:gd name="connsiteX4" fmla="*/ 2692712 w 6675681"/>
              <a:gd name="connsiteY4" fmla="*/ 1514650 h 1632456"/>
              <a:gd name="connsiteX5" fmla="*/ 3096618 w 6675681"/>
              <a:gd name="connsiteY5" fmla="*/ 1581968 h 1632456"/>
              <a:gd name="connsiteX6" fmla="*/ 3635161 w 6675681"/>
              <a:gd name="connsiteY6" fmla="*/ 1211720 h 1632456"/>
              <a:gd name="connsiteX7" fmla="*/ 4050287 w 6675681"/>
              <a:gd name="connsiteY7" fmla="*/ 931229 h 1632456"/>
              <a:gd name="connsiteX8" fmla="*/ 4465413 w 6675681"/>
              <a:gd name="connsiteY8" fmla="*/ 1211720 h 1632456"/>
              <a:gd name="connsiteX9" fmla="*/ 4835661 w 6675681"/>
              <a:gd name="connsiteY9" fmla="*/ 1211720 h 1632456"/>
              <a:gd name="connsiteX10" fmla="*/ 5116152 w 6675681"/>
              <a:gd name="connsiteY10" fmla="*/ 931229 h 1632456"/>
              <a:gd name="connsiteX11" fmla="*/ 5463961 w 6675681"/>
              <a:gd name="connsiteY11" fmla="*/ 762935 h 1632456"/>
              <a:gd name="connsiteX12" fmla="*/ 5677134 w 6675681"/>
              <a:gd name="connsiteY12" fmla="*/ 695617 h 1632456"/>
              <a:gd name="connsiteX13" fmla="*/ 5722012 w 6675681"/>
              <a:gd name="connsiteY13" fmla="*/ 684397 h 1632456"/>
              <a:gd name="connsiteX14" fmla="*/ 5923966 w 6675681"/>
              <a:gd name="connsiteY14" fmla="*/ 639519 h 1632456"/>
              <a:gd name="connsiteX15" fmla="*/ 6159578 w 6675681"/>
              <a:gd name="connsiteY15" fmla="*/ 516103 h 1632456"/>
              <a:gd name="connsiteX16" fmla="*/ 6675681 w 6675681"/>
              <a:gd name="connsiteY16" fmla="*/ 0 h 1632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675681" h="1632456">
                <a:moveTo>
                  <a:pt x="0" y="594640"/>
                </a:moveTo>
                <a:cubicBezTo>
                  <a:pt x="79472" y="568461"/>
                  <a:pt x="158945" y="542282"/>
                  <a:pt x="359028" y="628299"/>
                </a:cubicBezTo>
                <a:cubicBezTo>
                  <a:pt x="559111" y="714316"/>
                  <a:pt x="903181" y="1015376"/>
                  <a:pt x="1200501" y="1110743"/>
                </a:cubicBezTo>
                <a:cubicBezTo>
                  <a:pt x="1497821" y="1206110"/>
                  <a:pt x="1894248" y="1133182"/>
                  <a:pt x="2142950" y="1200500"/>
                </a:cubicBezTo>
                <a:cubicBezTo>
                  <a:pt x="2391652" y="1267818"/>
                  <a:pt x="2533767" y="1451072"/>
                  <a:pt x="2692712" y="1514650"/>
                </a:cubicBezTo>
                <a:cubicBezTo>
                  <a:pt x="2851657" y="1578228"/>
                  <a:pt x="2939543" y="1632456"/>
                  <a:pt x="3096618" y="1581968"/>
                </a:cubicBezTo>
                <a:cubicBezTo>
                  <a:pt x="3253693" y="1531480"/>
                  <a:pt x="3635161" y="1211720"/>
                  <a:pt x="3635161" y="1211720"/>
                </a:cubicBezTo>
                <a:cubicBezTo>
                  <a:pt x="3794106" y="1103264"/>
                  <a:pt x="3911912" y="931229"/>
                  <a:pt x="4050287" y="931229"/>
                </a:cubicBezTo>
                <a:cubicBezTo>
                  <a:pt x="4188662" y="931229"/>
                  <a:pt x="4334517" y="1164972"/>
                  <a:pt x="4465413" y="1211720"/>
                </a:cubicBezTo>
                <a:cubicBezTo>
                  <a:pt x="4596309" y="1258469"/>
                  <a:pt x="4727205" y="1258469"/>
                  <a:pt x="4835661" y="1211720"/>
                </a:cubicBezTo>
                <a:cubicBezTo>
                  <a:pt x="4944118" y="1164972"/>
                  <a:pt x="5011435" y="1006026"/>
                  <a:pt x="5116152" y="931229"/>
                </a:cubicBezTo>
                <a:cubicBezTo>
                  <a:pt x="5220869" y="856432"/>
                  <a:pt x="5370464" y="802204"/>
                  <a:pt x="5463961" y="762935"/>
                </a:cubicBezTo>
                <a:cubicBezTo>
                  <a:pt x="5557458" y="723666"/>
                  <a:pt x="5634126" y="708707"/>
                  <a:pt x="5677134" y="695617"/>
                </a:cubicBezTo>
                <a:cubicBezTo>
                  <a:pt x="5720142" y="682527"/>
                  <a:pt x="5722012" y="684397"/>
                  <a:pt x="5722012" y="684397"/>
                </a:cubicBezTo>
                <a:cubicBezTo>
                  <a:pt x="5763151" y="675047"/>
                  <a:pt x="5851038" y="667568"/>
                  <a:pt x="5923966" y="639519"/>
                </a:cubicBezTo>
                <a:cubicBezTo>
                  <a:pt x="5996894" y="611470"/>
                  <a:pt x="6034292" y="622689"/>
                  <a:pt x="6159578" y="516103"/>
                </a:cubicBezTo>
                <a:cubicBezTo>
                  <a:pt x="6284864" y="409517"/>
                  <a:pt x="6480272" y="204758"/>
                  <a:pt x="6675681" y="0"/>
                </a:cubicBezTo>
              </a:path>
            </a:pathLst>
          </a:custGeom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椭圆 8"/>
          <p:cNvSpPr/>
          <p:nvPr/>
        </p:nvSpPr>
        <p:spPr>
          <a:xfrm>
            <a:off x="4522600" y="4856341"/>
            <a:ext cx="318311" cy="337843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cxnSp>
        <p:nvCxnSpPr>
          <p:cNvPr id="18" name="直线箭头连接符 21"/>
          <p:cNvCxnSpPr/>
          <p:nvPr/>
        </p:nvCxnSpPr>
        <p:spPr>
          <a:xfrm flipV="1">
            <a:off x="4832396" y="4901179"/>
            <a:ext cx="449299" cy="80841"/>
          </a:xfrm>
          <a:prstGeom prst="straightConnector1">
            <a:avLst/>
          </a:prstGeom>
          <a:ln w="19050" cmpd="sng">
            <a:solidFill>
              <a:srgbClr val="7030A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14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pPr algn="l"/>
            <a:r>
              <a:rPr lang="zh-CN" altLang="en-US" dirty="0"/>
              <a:t>人工神经网络</a:t>
            </a:r>
          </a:p>
        </p:txBody>
      </p:sp>
      <p:sp>
        <p:nvSpPr>
          <p:cNvPr id="71" name="椭圆 70"/>
          <p:cNvSpPr/>
          <p:nvPr/>
        </p:nvSpPr>
        <p:spPr>
          <a:xfrm>
            <a:off x="2152209" y="2938266"/>
            <a:ext cx="418353" cy="418353"/>
          </a:xfrm>
          <a:prstGeom prst="ellips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graphicFrame>
        <p:nvGraphicFramePr>
          <p:cNvPr id="72" name="Object 4"/>
          <p:cNvGraphicFramePr>
            <a:graphicFrameLocks noChangeAspect="1"/>
          </p:cNvGraphicFramePr>
          <p:nvPr>
            <p:extLst/>
          </p:nvPr>
        </p:nvGraphicFramePr>
        <p:xfrm>
          <a:off x="1163102" y="3785553"/>
          <a:ext cx="438149" cy="4042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" name="公式" r:id="rId4" imgW="177815" imgH="164603" progId="Equation.3">
                  <p:embed/>
                </p:oleObj>
              </mc:Choice>
              <mc:Fallback>
                <p:oleObj name="公式" r:id="rId4" imgW="177815" imgH="164603" progId="Equation.3">
                  <p:embed/>
                  <p:pic>
                    <p:nvPicPr>
                      <p:cNvPr id="7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3102" y="3785553"/>
                        <a:ext cx="438149" cy="4042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椭圆 72"/>
          <p:cNvSpPr/>
          <p:nvPr/>
        </p:nvSpPr>
        <p:spPr>
          <a:xfrm>
            <a:off x="2152209" y="3767380"/>
            <a:ext cx="418353" cy="418353"/>
          </a:xfrm>
          <a:prstGeom prst="ellips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74" name="椭圆 73"/>
          <p:cNvSpPr/>
          <p:nvPr/>
        </p:nvSpPr>
        <p:spPr>
          <a:xfrm>
            <a:off x="2152209" y="4642512"/>
            <a:ext cx="418353" cy="418353"/>
          </a:xfrm>
          <a:prstGeom prst="ellips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75" name="椭圆 74"/>
          <p:cNvSpPr/>
          <p:nvPr/>
        </p:nvSpPr>
        <p:spPr>
          <a:xfrm>
            <a:off x="3969269" y="2256700"/>
            <a:ext cx="418353" cy="418353"/>
          </a:xfrm>
          <a:prstGeom prst="ellips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76" name="椭圆 75"/>
          <p:cNvSpPr/>
          <p:nvPr/>
        </p:nvSpPr>
        <p:spPr>
          <a:xfrm>
            <a:off x="3962316" y="3101426"/>
            <a:ext cx="418353" cy="418353"/>
          </a:xfrm>
          <a:prstGeom prst="ellips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77" name="椭圆 76"/>
          <p:cNvSpPr/>
          <p:nvPr/>
        </p:nvSpPr>
        <p:spPr>
          <a:xfrm>
            <a:off x="3962316" y="3969078"/>
            <a:ext cx="418353" cy="418353"/>
          </a:xfrm>
          <a:prstGeom prst="ellips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78" name="椭圆 77"/>
          <p:cNvSpPr/>
          <p:nvPr/>
        </p:nvSpPr>
        <p:spPr>
          <a:xfrm>
            <a:off x="3962316" y="4851689"/>
            <a:ext cx="418353" cy="418353"/>
          </a:xfrm>
          <a:prstGeom prst="ellips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cxnSp>
        <p:nvCxnSpPr>
          <p:cNvPr id="79" name="直接连接符 13"/>
          <p:cNvCxnSpPr>
            <a:stCxn id="73" idx="6"/>
            <a:endCxn id="75" idx="2"/>
          </p:cNvCxnSpPr>
          <p:nvPr/>
        </p:nvCxnSpPr>
        <p:spPr>
          <a:xfrm flipV="1">
            <a:off x="2570556" y="2465873"/>
            <a:ext cx="1398707" cy="151068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14"/>
          <p:cNvCxnSpPr>
            <a:stCxn id="71" idx="6"/>
            <a:endCxn id="75" idx="2"/>
          </p:cNvCxnSpPr>
          <p:nvPr/>
        </p:nvCxnSpPr>
        <p:spPr>
          <a:xfrm flipV="1">
            <a:off x="2570556" y="2465877"/>
            <a:ext cx="1398707" cy="681567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15"/>
          <p:cNvCxnSpPr>
            <a:stCxn id="74" idx="6"/>
            <a:endCxn id="75" idx="2"/>
          </p:cNvCxnSpPr>
          <p:nvPr/>
        </p:nvCxnSpPr>
        <p:spPr>
          <a:xfrm flipV="1">
            <a:off x="2570556" y="2465875"/>
            <a:ext cx="1398707" cy="23858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16"/>
          <p:cNvCxnSpPr>
            <a:stCxn id="73" idx="6"/>
            <a:endCxn id="76" idx="2"/>
          </p:cNvCxnSpPr>
          <p:nvPr/>
        </p:nvCxnSpPr>
        <p:spPr>
          <a:xfrm flipV="1">
            <a:off x="2570562" y="3310604"/>
            <a:ext cx="1391753" cy="665953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17"/>
          <p:cNvCxnSpPr>
            <a:stCxn id="73" idx="6"/>
          </p:cNvCxnSpPr>
          <p:nvPr/>
        </p:nvCxnSpPr>
        <p:spPr>
          <a:xfrm>
            <a:off x="2570562" y="3976555"/>
            <a:ext cx="1391753" cy="20918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20"/>
          <p:cNvCxnSpPr>
            <a:stCxn id="71" idx="6"/>
            <a:endCxn id="76" idx="2"/>
          </p:cNvCxnSpPr>
          <p:nvPr/>
        </p:nvCxnSpPr>
        <p:spPr>
          <a:xfrm>
            <a:off x="2570562" y="3147440"/>
            <a:ext cx="1391753" cy="16316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22"/>
          <p:cNvCxnSpPr>
            <a:stCxn id="74" idx="6"/>
            <a:endCxn id="78" idx="2"/>
          </p:cNvCxnSpPr>
          <p:nvPr/>
        </p:nvCxnSpPr>
        <p:spPr>
          <a:xfrm>
            <a:off x="2570562" y="4851689"/>
            <a:ext cx="1391753" cy="209177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26"/>
          <p:cNvCxnSpPr>
            <a:stCxn id="71" idx="6"/>
            <a:endCxn id="77" idx="2"/>
          </p:cNvCxnSpPr>
          <p:nvPr/>
        </p:nvCxnSpPr>
        <p:spPr>
          <a:xfrm>
            <a:off x="2570562" y="3147442"/>
            <a:ext cx="1391753" cy="10308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27"/>
          <p:cNvCxnSpPr>
            <a:stCxn id="73" idx="6"/>
            <a:endCxn id="78" idx="2"/>
          </p:cNvCxnSpPr>
          <p:nvPr/>
        </p:nvCxnSpPr>
        <p:spPr>
          <a:xfrm>
            <a:off x="2570562" y="3976556"/>
            <a:ext cx="1391753" cy="1084309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28"/>
          <p:cNvCxnSpPr>
            <a:stCxn id="71" idx="6"/>
            <a:endCxn id="78" idx="2"/>
          </p:cNvCxnSpPr>
          <p:nvPr/>
        </p:nvCxnSpPr>
        <p:spPr>
          <a:xfrm>
            <a:off x="2570562" y="3147443"/>
            <a:ext cx="1391753" cy="1913423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椭圆 96"/>
          <p:cNvSpPr/>
          <p:nvPr/>
        </p:nvSpPr>
        <p:spPr>
          <a:xfrm>
            <a:off x="5779376" y="2273816"/>
            <a:ext cx="418353" cy="418353"/>
          </a:xfrm>
          <a:prstGeom prst="ellips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100" name="椭圆 99"/>
          <p:cNvSpPr/>
          <p:nvPr/>
        </p:nvSpPr>
        <p:spPr>
          <a:xfrm>
            <a:off x="5772422" y="3118542"/>
            <a:ext cx="418353" cy="418353"/>
          </a:xfrm>
          <a:prstGeom prst="ellips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105" name="椭圆 104"/>
          <p:cNvSpPr/>
          <p:nvPr/>
        </p:nvSpPr>
        <p:spPr>
          <a:xfrm>
            <a:off x="5772422" y="3986194"/>
            <a:ext cx="418353" cy="418353"/>
          </a:xfrm>
          <a:prstGeom prst="ellips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106" name="椭圆 105"/>
          <p:cNvSpPr/>
          <p:nvPr/>
        </p:nvSpPr>
        <p:spPr>
          <a:xfrm>
            <a:off x="5772422" y="4868805"/>
            <a:ext cx="418353" cy="418353"/>
          </a:xfrm>
          <a:prstGeom prst="ellips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cxnSp>
        <p:nvCxnSpPr>
          <p:cNvPr id="107" name="直接连接符 47"/>
          <p:cNvCxnSpPr>
            <a:endCxn id="97" idx="2"/>
          </p:cNvCxnSpPr>
          <p:nvPr/>
        </p:nvCxnSpPr>
        <p:spPr>
          <a:xfrm flipV="1">
            <a:off x="4380663" y="2482992"/>
            <a:ext cx="1398707" cy="846229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48"/>
          <p:cNvCxnSpPr>
            <a:endCxn id="97" idx="2"/>
          </p:cNvCxnSpPr>
          <p:nvPr/>
        </p:nvCxnSpPr>
        <p:spPr>
          <a:xfrm flipV="1">
            <a:off x="4380663" y="2482991"/>
            <a:ext cx="1398707" cy="17116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49"/>
          <p:cNvCxnSpPr>
            <a:endCxn id="97" idx="2"/>
          </p:cNvCxnSpPr>
          <p:nvPr/>
        </p:nvCxnSpPr>
        <p:spPr>
          <a:xfrm flipV="1">
            <a:off x="4380663" y="2482993"/>
            <a:ext cx="1398707" cy="1721361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50"/>
          <p:cNvCxnSpPr>
            <a:endCxn id="100" idx="2"/>
          </p:cNvCxnSpPr>
          <p:nvPr/>
        </p:nvCxnSpPr>
        <p:spPr>
          <a:xfrm flipV="1">
            <a:off x="4380669" y="3327719"/>
            <a:ext cx="1391753" cy="1503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51"/>
          <p:cNvCxnSpPr/>
          <p:nvPr/>
        </p:nvCxnSpPr>
        <p:spPr>
          <a:xfrm flipV="1">
            <a:off x="4380669" y="4202851"/>
            <a:ext cx="1391753" cy="1503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52"/>
          <p:cNvCxnSpPr/>
          <p:nvPr/>
        </p:nvCxnSpPr>
        <p:spPr>
          <a:xfrm flipV="1">
            <a:off x="4380669" y="5099439"/>
            <a:ext cx="1391753" cy="1503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53"/>
          <p:cNvCxnSpPr>
            <a:endCxn id="97" idx="2"/>
          </p:cNvCxnSpPr>
          <p:nvPr/>
        </p:nvCxnSpPr>
        <p:spPr>
          <a:xfrm flipV="1">
            <a:off x="4380663" y="2482991"/>
            <a:ext cx="1398707" cy="261145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54"/>
          <p:cNvCxnSpPr/>
          <p:nvPr/>
        </p:nvCxnSpPr>
        <p:spPr>
          <a:xfrm>
            <a:off x="4380669" y="2500105"/>
            <a:ext cx="1391753" cy="827611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55"/>
          <p:cNvCxnSpPr/>
          <p:nvPr/>
        </p:nvCxnSpPr>
        <p:spPr>
          <a:xfrm>
            <a:off x="4380669" y="3329219"/>
            <a:ext cx="1391753" cy="873629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56"/>
          <p:cNvCxnSpPr>
            <a:endCxn id="106" idx="2"/>
          </p:cNvCxnSpPr>
          <p:nvPr/>
        </p:nvCxnSpPr>
        <p:spPr>
          <a:xfrm>
            <a:off x="4380669" y="4204351"/>
            <a:ext cx="1391753" cy="873628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57"/>
          <p:cNvCxnSpPr>
            <a:endCxn id="100" idx="2"/>
          </p:cNvCxnSpPr>
          <p:nvPr/>
        </p:nvCxnSpPr>
        <p:spPr>
          <a:xfrm flipV="1">
            <a:off x="4472877" y="3327719"/>
            <a:ext cx="1299539" cy="87513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58"/>
          <p:cNvCxnSpPr>
            <a:endCxn id="105" idx="2"/>
          </p:cNvCxnSpPr>
          <p:nvPr/>
        </p:nvCxnSpPr>
        <p:spPr>
          <a:xfrm flipV="1">
            <a:off x="4380669" y="4195372"/>
            <a:ext cx="1391753" cy="899073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59"/>
          <p:cNvCxnSpPr>
            <a:endCxn id="100" idx="2"/>
          </p:cNvCxnSpPr>
          <p:nvPr/>
        </p:nvCxnSpPr>
        <p:spPr>
          <a:xfrm flipV="1">
            <a:off x="4380669" y="3327716"/>
            <a:ext cx="1391753" cy="1766725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60"/>
          <p:cNvCxnSpPr>
            <a:endCxn id="105" idx="2"/>
          </p:cNvCxnSpPr>
          <p:nvPr/>
        </p:nvCxnSpPr>
        <p:spPr>
          <a:xfrm>
            <a:off x="4380669" y="2500109"/>
            <a:ext cx="1391753" cy="1695263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61"/>
          <p:cNvCxnSpPr>
            <a:endCxn id="106" idx="2"/>
          </p:cNvCxnSpPr>
          <p:nvPr/>
        </p:nvCxnSpPr>
        <p:spPr>
          <a:xfrm>
            <a:off x="4380669" y="3329219"/>
            <a:ext cx="1391753" cy="174876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62"/>
          <p:cNvCxnSpPr>
            <a:endCxn id="106" idx="2"/>
          </p:cNvCxnSpPr>
          <p:nvPr/>
        </p:nvCxnSpPr>
        <p:spPr>
          <a:xfrm>
            <a:off x="4380669" y="2500109"/>
            <a:ext cx="1391753" cy="2577873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椭圆 122"/>
          <p:cNvSpPr/>
          <p:nvPr/>
        </p:nvSpPr>
        <p:spPr>
          <a:xfrm>
            <a:off x="7497268" y="2275318"/>
            <a:ext cx="418353" cy="418353"/>
          </a:xfrm>
          <a:prstGeom prst="ellips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124" name="椭圆 123"/>
          <p:cNvSpPr/>
          <p:nvPr/>
        </p:nvSpPr>
        <p:spPr>
          <a:xfrm>
            <a:off x="7490314" y="3120045"/>
            <a:ext cx="418353" cy="418353"/>
          </a:xfrm>
          <a:prstGeom prst="ellips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125" name="椭圆 124"/>
          <p:cNvSpPr/>
          <p:nvPr/>
        </p:nvSpPr>
        <p:spPr>
          <a:xfrm>
            <a:off x="7490314" y="3987697"/>
            <a:ext cx="418353" cy="418353"/>
          </a:xfrm>
          <a:prstGeom prst="ellips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126" name="椭圆 125"/>
          <p:cNvSpPr/>
          <p:nvPr/>
        </p:nvSpPr>
        <p:spPr>
          <a:xfrm>
            <a:off x="7490314" y="4870308"/>
            <a:ext cx="418353" cy="418353"/>
          </a:xfrm>
          <a:prstGeom prst="ellips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127" name="椭圆 126"/>
          <p:cNvSpPr/>
          <p:nvPr/>
        </p:nvSpPr>
        <p:spPr>
          <a:xfrm>
            <a:off x="9300421" y="3137161"/>
            <a:ext cx="418353" cy="418353"/>
          </a:xfrm>
          <a:prstGeom prst="ellips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128" name="椭圆 127"/>
          <p:cNvSpPr/>
          <p:nvPr/>
        </p:nvSpPr>
        <p:spPr>
          <a:xfrm>
            <a:off x="9300421" y="4004813"/>
            <a:ext cx="418353" cy="418353"/>
          </a:xfrm>
          <a:prstGeom prst="ellips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cxnSp>
        <p:nvCxnSpPr>
          <p:cNvPr id="129" name="直接连接符 93"/>
          <p:cNvCxnSpPr>
            <a:endCxn id="127" idx="2"/>
          </p:cNvCxnSpPr>
          <p:nvPr/>
        </p:nvCxnSpPr>
        <p:spPr>
          <a:xfrm flipV="1">
            <a:off x="7908668" y="3346338"/>
            <a:ext cx="1391753" cy="1503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94"/>
          <p:cNvCxnSpPr/>
          <p:nvPr/>
        </p:nvCxnSpPr>
        <p:spPr>
          <a:xfrm flipV="1">
            <a:off x="7908668" y="4221470"/>
            <a:ext cx="1391753" cy="1503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97"/>
          <p:cNvCxnSpPr/>
          <p:nvPr/>
        </p:nvCxnSpPr>
        <p:spPr>
          <a:xfrm>
            <a:off x="7908668" y="2518725"/>
            <a:ext cx="1391753" cy="827611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 98"/>
          <p:cNvCxnSpPr/>
          <p:nvPr/>
        </p:nvCxnSpPr>
        <p:spPr>
          <a:xfrm>
            <a:off x="7908668" y="3347840"/>
            <a:ext cx="1391753" cy="873629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00"/>
          <p:cNvCxnSpPr>
            <a:stCxn id="125" idx="6"/>
            <a:endCxn id="127" idx="2"/>
          </p:cNvCxnSpPr>
          <p:nvPr/>
        </p:nvCxnSpPr>
        <p:spPr>
          <a:xfrm flipV="1">
            <a:off x="7908668" y="3346335"/>
            <a:ext cx="1391753" cy="850536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01"/>
          <p:cNvCxnSpPr>
            <a:endCxn id="128" idx="2"/>
          </p:cNvCxnSpPr>
          <p:nvPr/>
        </p:nvCxnSpPr>
        <p:spPr>
          <a:xfrm flipV="1">
            <a:off x="7908668" y="4213990"/>
            <a:ext cx="1391753" cy="899073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02"/>
          <p:cNvCxnSpPr>
            <a:endCxn id="127" idx="2"/>
          </p:cNvCxnSpPr>
          <p:nvPr/>
        </p:nvCxnSpPr>
        <p:spPr>
          <a:xfrm flipV="1">
            <a:off x="7908668" y="3346336"/>
            <a:ext cx="1391753" cy="1766725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03"/>
          <p:cNvCxnSpPr>
            <a:endCxn id="128" idx="2"/>
          </p:cNvCxnSpPr>
          <p:nvPr/>
        </p:nvCxnSpPr>
        <p:spPr>
          <a:xfrm>
            <a:off x="7908668" y="2518727"/>
            <a:ext cx="1391753" cy="1695263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40"/>
          <p:cNvCxnSpPr>
            <a:stCxn id="74" idx="6"/>
            <a:endCxn id="77" idx="2"/>
          </p:cNvCxnSpPr>
          <p:nvPr/>
        </p:nvCxnSpPr>
        <p:spPr>
          <a:xfrm flipV="1">
            <a:off x="2570562" y="4178256"/>
            <a:ext cx="1391753" cy="673433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43"/>
          <p:cNvCxnSpPr>
            <a:endCxn id="76" idx="2"/>
          </p:cNvCxnSpPr>
          <p:nvPr/>
        </p:nvCxnSpPr>
        <p:spPr>
          <a:xfrm rot="5400000" flipH="1" flipV="1">
            <a:off x="2503865" y="3384252"/>
            <a:ext cx="1532103" cy="138480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矩形 138"/>
          <p:cNvSpPr/>
          <p:nvPr/>
        </p:nvSpPr>
        <p:spPr>
          <a:xfrm>
            <a:off x="2096847" y="1927361"/>
            <a:ext cx="570428" cy="3829635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0" name="矩形 139"/>
          <p:cNvSpPr/>
          <p:nvPr/>
        </p:nvSpPr>
        <p:spPr>
          <a:xfrm>
            <a:off x="3684048" y="1919881"/>
            <a:ext cx="4603520" cy="3829635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2" name="矩形 141"/>
          <p:cNvSpPr/>
          <p:nvPr/>
        </p:nvSpPr>
        <p:spPr>
          <a:xfrm>
            <a:off x="9233101" y="1985273"/>
            <a:ext cx="570428" cy="3829635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143" name="直接箭头连接符 151"/>
          <p:cNvCxnSpPr>
            <a:endCxn id="71" idx="2"/>
          </p:cNvCxnSpPr>
          <p:nvPr/>
        </p:nvCxnSpPr>
        <p:spPr>
          <a:xfrm>
            <a:off x="1735309" y="3147440"/>
            <a:ext cx="416900" cy="2117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直接箭头连接符 152"/>
          <p:cNvCxnSpPr/>
          <p:nvPr/>
        </p:nvCxnSpPr>
        <p:spPr>
          <a:xfrm>
            <a:off x="1735309" y="4004811"/>
            <a:ext cx="416900" cy="2117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直接箭头连接符 153"/>
          <p:cNvCxnSpPr/>
          <p:nvPr/>
        </p:nvCxnSpPr>
        <p:spPr>
          <a:xfrm>
            <a:off x="1732302" y="4851688"/>
            <a:ext cx="416900" cy="2117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直接箭头连接符 154"/>
          <p:cNvCxnSpPr/>
          <p:nvPr/>
        </p:nvCxnSpPr>
        <p:spPr>
          <a:xfrm>
            <a:off x="9718774" y="3356616"/>
            <a:ext cx="416900" cy="2117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5"/>
          <p:cNvCxnSpPr/>
          <p:nvPr/>
        </p:nvCxnSpPr>
        <p:spPr>
          <a:xfrm>
            <a:off x="9718774" y="4222971"/>
            <a:ext cx="416900" cy="2117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57" name="Object 6"/>
          <p:cNvGraphicFramePr>
            <a:graphicFrameLocks noChangeAspect="1"/>
          </p:cNvGraphicFramePr>
          <p:nvPr>
            <p:extLst/>
          </p:nvPr>
        </p:nvGraphicFramePr>
        <p:xfrm>
          <a:off x="10389697" y="3630783"/>
          <a:ext cx="345016" cy="4042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1" name="公式" r:id="rId6" imgW="139616" imgH="165000" progId="Equation.3">
                  <p:embed/>
                </p:oleObj>
              </mc:Choice>
              <mc:Fallback>
                <p:oleObj name="公式" r:id="rId6" imgW="139616" imgH="165000" progId="Equation.3">
                  <p:embed/>
                  <p:pic>
                    <p:nvPicPr>
                      <p:cNvPr id="15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89697" y="3630783"/>
                        <a:ext cx="345016" cy="40428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" name="TextBox 157"/>
          <p:cNvSpPr txBox="1"/>
          <p:nvPr/>
        </p:nvSpPr>
        <p:spPr>
          <a:xfrm>
            <a:off x="6462510" y="3495252"/>
            <a:ext cx="623889" cy="46166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……</a:t>
            </a:r>
            <a:endParaRPr lang="zh-CN" altLang="en-US" sz="2400" b="1" dirty="0"/>
          </a:p>
        </p:txBody>
      </p:sp>
      <p:sp>
        <p:nvSpPr>
          <p:cNvPr id="163" name="TextBox 158"/>
          <p:cNvSpPr txBox="1"/>
          <p:nvPr/>
        </p:nvSpPr>
        <p:spPr>
          <a:xfrm>
            <a:off x="5131113" y="5852241"/>
            <a:ext cx="193963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Hidden</a:t>
            </a:r>
            <a:r>
              <a:rPr lang="zh-CN" altLang="en-US" sz="2400" dirty="0"/>
              <a:t> </a:t>
            </a:r>
            <a:r>
              <a:rPr lang="en-US" altLang="zh-CN" sz="2400" dirty="0"/>
              <a:t>Layers</a:t>
            </a:r>
            <a:endParaRPr lang="zh-CN" altLang="en-US" sz="2400" dirty="0"/>
          </a:p>
        </p:txBody>
      </p:sp>
      <p:sp>
        <p:nvSpPr>
          <p:cNvPr id="164" name="TextBox 159"/>
          <p:cNvSpPr txBox="1"/>
          <p:nvPr/>
        </p:nvSpPr>
        <p:spPr>
          <a:xfrm>
            <a:off x="9138301" y="5852241"/>
            <a:ext cx="181665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Output</a:t>
            </a:r>
            <a:r>
              <a:rPr lang="zh-CN" altLang="en-US" sz="2400" dirty="0"/>
              <a:t> </a:t>
            </a:r>
            <a:r>
              <a:rPr lang="en-US" altLang="zh-CN" sz="2400" dirty="0"/>
              <a:t>Layer</a:t>
            </a:r>
            <a:endParaRPr lang="zh-CN" altLang="en-US" sz="2400" dirty="0"/>
          </a:p>
        </p:txBody>
      </p:sp>
      <p:sp>
        <p:nvSpPr>
          <p:cNvPr id="165" name="TextBox 160"/>
          <p:cNvSpPr txBox="1"/>
          <p:nvPr/>
        </p:nvSpPr>
        <p:spPr>
          <a:xfrm>
            <a:off x="1732307" y="5807361"/>
            <a:ext cx="158742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Input</a:t>
            </a:r>
            <a:r>
              <a:rPr lang="zh-CN" altLang="en-US" sz="2400" dirty="0"/>
              <a:t> </a:t>
            </a:r>
            <a:r>
              <a:rPr lang="en-US" altLang="zh-CN" sz="2400" dirty="0"/>
              <a:t>Layer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896721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/>
              <a:t>动量（</a:t>
            </a:r>
            <a:r>
              <a:rPr kumimoji="1" lang="en-US" altLang="zh-CN" dirty="0"/>
              <a:t>Momentum</a:t>
            </a:r>
            <a:r>
              <a:rPr kumimoji="1" lang="zh-CN" altLang="en-US" dirty="0"/>
              <a:t>）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4165997" y="2153517"/>
          <a:ext cx="545603" cy="4676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5" name="公式" r:id="rId4" imgW="164520" imgH="191880" progId="Equation.3">
                  <p:embed/>
                </p:oleObj>
              </mc:Choice>
              <mc:Fallback>
                <p:oleObj name="公式" r:id="rId4" imgW="164520" imgH="191880" progId="Equation.3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5997" y="2153517"/>
                        <a:ext cx="545603" cy="46765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7617262" y="2154451"/>
          <a:ext cx="1327149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6" name="公式" r:id="rId6" imgW="420480" imgH="191880" progId="Equation.3">
                  <p:embed/>
                </p:oleObj>
              </mc:Choice>
              <mc:Fallback>
                <p:oleObj name="公式" r:id="rId6" imgW="420480" imgH="191880" progId="Equation.3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7262" y="2154451"/>
                        <a:ext cx="1327149" cy="46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/>
          </p:nvPr>
        </p:nvGraphicFramePr>
        <p:xfrm>
          <a:off x="7496053" y="3060747"/>
          <a:ext cx="4169833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7" name="公式" r:id="rId8" imgW="1307939" imgH="228738" progId="Equation.3">
                  <p:embed/>
                </p:oleObj>
              </mc:Choice>
              <mc:Fallback>
                <p:oleObj name="公式" r:id="rId8" imgW="1307939" imgH="228738" progId="Equation.3">
                  <p:embed/>
                  <p:pic>
                    <p:nvPicPr>
                      <p:cNvPr id="7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6053" y="3060747"/>
                        <a:ext cx="4169833" cy="544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5" name="Object 11"/>
          <p:cNvGraphicFramePr>
            <a:graphicFrameLocks noChangeAspect="1"/>
          </p:cNvGraphicFramePr>
          <p:nvPr/>
        </p:nvGraphicFramePr>
        <p:xfrm>
          <a:off x="4085249" y="3115463"/>
          <a:ext cx="2499784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8" name="公式" r:id="rId10" imgW="761266" imgH="203261" progId="Equation.3">
                  <p:embed/>
                </p:oleObj>
              </mc:Choice>
              <mc:Fallback>
                <p:oleObj name="公式" r:id="rId10" imgW="761266" imgH="203261" progId="Equation.3">
                  <p:embed/>
                  <p:pic>
                    <p:nvPicPr>
                      <p:cNvPr id="21515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5249" y="3115463"/>
                        <a:ext cx="2499784" cy="484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7" name="Object 8"/>
          <p:cNvGraphicFramePr>
            <a:graphicFrameLocks noChangeAspect="1"/>
          </p:cNvGraphicFramePr>
          <p:nvPr/>
        </p:nvGraphicFramePr>
        <p:xfrm>
          <a:off x="1458318" y="3079803"/>
          <a:ext cx="419100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9" name="公式" r:id="rId12" imgW="126618" imgH="215801" progId="Equation.3">
                  <p:embed/>
                </p:oleObj>
              </mc:Choice>
              <mc:Fallback>
                <p:oleObj name="公式" r:id="rId12" imgW="126618" imgH="215801" progId="Equation.3">
                  <p:embed/>
                  <p:pic>
                    <p:nvPicPr>
                      <p:cNvPr id="21517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8318" y="3079803"/>
                        <a:ext cx="419100" cy="525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9" name="Object 8"/>
          <p:cNvGraphicFramePr>
            <a:graphicFrameLocks noChangeAspect="1"/>
          </p:cNvGraphicFramePr>
          <p:nvPr/>
        </p:nvGraphicFramePr>
        <p:xfrm>
          <a:off x="1457770" y="2173294"/>
          <a:ext cx="461433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60" name="公式" r:id="rId14" imgW="139447" imgH="228738" progId="Equation.3">
                  <p:embed/>
                </p:oleObj>
              </mc:Choice>
              <mc:Fallback>
                <p:oleObj name="公式" r:id="rId14" imgW="139447" imgH="228738" progId="Equation.3">
                  <p:embed/>
                  <p:pic>
                    <p:nvPicPr>
                      <p:cNvPr id="2151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7770" y="2173294"/>
                        <a:ext cx="461433" cy="555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483964" y="3994190"/>
            <a:ext cx="2616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.</a:t>
            </a:r>
          </a:p>
          <a:p>
            <a:r>
              <a:rPr lang="en-US" altLang="zh-CN" sz="2400" dirty="0"/>
              <a:t>.</a:t>
            </a:r>
          </a:p>
          <a:p>
            <a:r>
              <a:rPr lang="en-US" altLang="zh-CN" sz="2400" dirty="0"/>
              <a:t>.</a:t>
            </a:r>
            <a:endParaRPr lang="zh-CN" alt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165998" y="3994190"/>
            <a:ext cx="2616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.</a:t>
            </a:r>
          </a:p>
          <a:p>
            <a:r>
              <a:rPr lang="en-US" altLang="zh-CN" sz="2400" dirty="0"/>
              <a:t>.</a:t>
            </a:r>
          </a:p>
          <a:p>
            <a:r>
              <a:rPr lang="en-US" altLang="zh-CN" sz="2400" dirty="0"/>
              <a:t>.</a:t>
            </a:r>
            <a:endParaRPr lang="zh-CN" alt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617262" y="3994190"/>
            <a:ext cx="2616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.</a:t>
            </a:r>
          </a:p>
          <a:p>
            <a:r>
              <a:rPr lang="en-US" altLang="zh-CN" sz="2400" dirty="0"/>
              <a:t>.</a:t>
            </a:r>
          </a:p>
          <a:p>
            <a:r>
              <a:rPr lang="en-US" altLang="zh-CN" sz="2400" dirty="0"/>
              <a:t>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746637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/>
              <a:t>动量（</a:t>
            </a:r>
            <a:r>
              <a:rPr kumimoji="1" lang="en-US" altLang="zh-CN" dirty="0"/>
              <a:t>Momentum</a:t>
            </a:r>
            <a:r>
              <a:rPr kumimoji="1" lang="zh-CN" altLang="en-US" dirty="0"/>
              <a:t>）</a:t>
            </a:r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2909853" y="3276133"/>
            <a:ext cx="318311" cy="264603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7" name="文本框 17"/>
          <p:cNvSpPr txBox="1"/>
          <p:nvPr/>
        </p:nvSpPr>
        <p:spPr>
          <a:xfrm>
            <a:off x="9623340" y="3859556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C(</a:t>
            </a:r>
            <a:r>
              <a:rPr kumimoji="1" lang="en-US" altLang="zh-CN" sz="2400" dirty="0" err="1"/>
              <a:t>θ</a:t>
            </a:r>
            <a:r>
              <a:rPr kumimoji="1" lang="en-US" altLang="zh-CN" sz="2400" dirty="0"/>
              <a:t>)</a:t>
            </a:r>
            <a:endParaRPr kumimoji="1" lang="zh-CN" altLang="en-US" sz="2400" dirty="0"/>
          </a:p>
        </p:txBody>
      </p:sp>
      <p:cxnSp>
        <p:nvCxnSpPr>
          <p:cNvPr id="10" name="直线箭头连接符 21"/>
          <p:cNvCxnSpPr/>
          <p:nvPr/>
        </p:nvCxnSpPr>
        <p:spPr>
          <a:xfrm rot="16200000" flipH="1">
            <a:off x="3119115" y="3567287"/>
            <a:ext cx="296380" cy="288167"/>
          </a:xfrm>
          <a:prstGeom prst="straightConnector1">
            <a:avLst/>
          </a:prstGeom>
          <a:ln w="38100" cmpd="sng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任意多边形 18"/>
          <p:cNvSpPr/>
          <p:nvPr/>
        </p:nvSpPr>
        <p:spPr>
          <a:xfrm flipH="1">
            <a:off x="2682128" y="3276133"/>
            <a:ext cx="6941211" cy="1632456"/>
          </a:xfrm>
          <a:custGeom>
            <a:avLst/>
            <a:gdLst>
              <a:gd name="connsiteX0" fmla="*/ 0 w 6675681"/>
              <a:gd name="connsiteY0" fmla="*/ 594640 h 1632456"/>
              <a:gd name="connsiteX1" fmla="*/ 359028 w 6675681"/>
              <a:gd name="connsiteY1" fmla="*/ 628299 h 1632456"/>
              <a:gd name="connsiteX2" fmla="*/ 1200501 w 6675681"/>
              <a:gd name="connsiteY2" fmla="*/ 1110743 h 1632456"/>
              <a:gd name="connsiteX3" fmla="*/ 2142950 w 6675681"/>
              <a:gd name="connsiteY3" fmla="*/ 1200500 h 1632456"/>
              <a:gd name="connsiteX4" fmla="*/ 2692712 w 6675681"/>
              <a:gd name="connsiteY4" fmla="*/ 1514650 h 1632456"/>
              <a:gd name="connsiteX5" fmla="*/ 3096618 w 6675681"/>
              <a:gd name="connsiteY5" fmla="*/ 1581968 h 1632456"/>
              <a:gd name="connsiteX6" fmla="*/ 3635161 w 6675681"/>
              <a:gd name="connsiteY6" fmla="*/ 1211720 h 1632456"/>
              <a:gd name="connsiteX7" fmla="*/ 4050287 w 6675681"/>
              <a:gd name="connsiteY7" fmla="*/ 931229 h 1632456"/>
              <a:gd name="connsiteX8" fmla="*/ 4465413 w 6675681"/>
              <a:gd name="connsiteY8" fmla="*/ 1211720 h 1632456"/>
              <a:gd name="connsiteX9" fmla="*/ 4835661 w 6675681"/>
              <a:gd name="connsiteY9" fmla="*/ 1211720 h 1632456"/>
              <a:gd name="connsiteX10" fmla="*/ 5116152 w 6675681"/>
              <a:gd name="connsiteY10" fmla="*/ 931229 h 1632456"/>
              <a:gd name="connsiteX11" fmla="*/ 5463961 w 6675681"/>
              <a:gd name="connsiteY11" fmla="*/ 762935 h 1632456"/>
              <a:gd name="connsiteX12" fmla="*/ 5677134 w 6675681"/>
              <a:gd name="connsiteY12" fmla="*/ 695617 h 1632456"/>
              <a:gd name="connsiteX13" fmla="*/ 5722012 w 6675681"/>
              <a:gd name="connsiteY13" fmla="*/ 684397 h 1632456"/>
              <a:gd name="connsiteX14" fmla="*/ 5923966 w 6675681"/>
              <a:gd name="connsiteY14" fmla="*/ 639519 h 1632456"/>
              <a:gd name="connsiteX15" fmla="*/ 6159578 w 6675681"/>
              <a:gd name="connsiteY15" fmla="*/ 516103 h 1632456"/>
              <a:gd name="connsiteX16" fmla="*/ 6675681 w 6675681"/>
              <a:gd name="connsiteY16" fmla="*/ 0 h 1632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675681" h="1632456">
                <a:moveTo>
                  <a:pt x="0" y="594640"/>
                </a:moveTo>
                <a:cubicBezTo>
                  <a:pt x="79472" y="568461"/>
                  <a:pt x="158945" y="542282"/>
                  <a:pt x="359028" y="628299"/>
                </a:cubicBezTo>
                <a:cubicBezTo>
                  <a:pt x="559111" y="714316"/>
                  <a:pt x="903181" y="1015376"/>
                  <a:pt x="1200501" y="1110743"/>
                </a:cubicBezTo>
                <a:cubicBezTo>
                  <a:pt x="1497821" y="1206110"/>
                  <a:pt x="1894248" y="1133182"/>
                  <a:pt x="2142950" y="1200500"/>
                </a:cubicBezTo>
                <a:cubicBezTo>
                  <a:pt x="2391652" y="1267818"/>
                  <a:pt x="2533767" y="1451072"/>
                  <a:pt x="2692712" y="1514650"/>
                </a:cubicBezTo>
                <a:cubicBezTo>
                  <a:pt x="2851657" y="1578228"/>
                  <a:pt x="2939543" y="1632456"/>
                  <a:pt x="3096618" y="1581968"/>
                </a:cubicBezTo>
                <a:cubicBezTo>
                  <a:pt x="3253693" y="1531480"/>
                  <a:pt x="3635161" y="1211720"/>
                  <a:pt x="3635161" y="1211720"/>
                </a:cubicBezTo>
                <a:cubicBezTo>
                  <a:pt x="3794106" y="1103264"/>
                  <a:pt x="3911912" y="931229"/>
                  <a:pt x="4050287" y="931229"/>
                </a:cubicBezTo>
                <a:cubicBezTo>
                  <a:pt x="4188662" y="931229"/>
                  <a:pt x="4334517" y="1164972"/>
                  <a:pt x="4465413" y="1211720"/>
                </a:cubicBezTo>
                <a:cubicBezTo>
                  <a:pt x="4596309" y="1258469"/>
                  <a:pt x="4727205" y="1258469"/>
                  <a:pt x="4835661" y="1211720"/>
                </a:cubicBezTo>
                <a:cubicBezTo>
                  <a:pt x="4944118" y="1164972"/>
                  <a:pt x="5011435" y="1006026"/>
                  <a:pt x="5116152" y="931229"/>
                </a:cubicBezTo>
                <a:cubicBezTo>
                  <a:pt x="5220869" y="856432"/>
                  <a:pt x="5370464" y="802204"/>
                  <a:pt x="5463961" y="762935"/>
                </a:cubicBezTo>
                <a:cubicBezTo>
                  <a:pt x="5557458" y="723666"/>
                  <a:pt x="5634126" y="708707"/>
                  <a:pt x="5677134" y="695617"/>
                </a:cubicBezTo>
                <a:cubicBezTo>
                  <a:pt x="5720142" y="682527"/>
                  <a:pt x="5722012" y="684397"/>
                  <a:pt x="5722012" y="684397"/>
                </a:cubicBezTo>
                <a:cubicBezTo>
                  <a:pt x="5763151" y="675047"/>
                  <a:pt x="5851038" y="667568"/>
                  <a:pt x="5923966" y="639519"/>
                </a:cubicBezTo>
                <a:cubicBezTo>
                  <a:pt x="5996894" y="611470"/>
                  <a:pt x="6034292" y="622689"/>
                  <a:pt x="6159578" y="516103"/>
                </a:cubicBezTo>
                <a:cubicBezTo>
                  <a:pt x="6284864" y="409517"/>
                  <a:pt x="6480272" y="204758"/>
                  <a:pt x="6675681" y="0"/>
                </a:cubicBezTo>
              </a:path>
            </a:pathLst>
          </a:custGeom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0" name="椭圆 19"/>
          <p:cNvSpPr/>
          <p:nvPr/>
        </p:nvSpPr>
        <p:spPr>
          <a:xfrm>
            <a:off x="4936865" y="4067750"/>
            <a:ext cx="318311" cy="253383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cxnSp>
        <p:nvCxnSpPr>
          <p:cNvPr id="24" name="直线箭头连接符 21"/>
          <p:cNvCxnSpPr/>
          <p:nvPr/>
        </p:nvCxnSpPr>
        <p:spPr>
          <a:xfrm rot="16200000" flipH="1">
            <a:off x="3274120" y="3454581"/>
            <a:ext cx="330043" cy="30229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直线箭头连接符 21"/>
          <p:cNvCxnSpPr/>
          <p:nvPr/>
        </p:nvCxnSpPr>
        <p:spPr>
          <a:xfrm flipV="1">
            <a:off x="8201359" y="2754414"/>
            <a:ext cx="439647" cy="1"/>
          </a:xfrm>
          <a:prstGeom prst="straightConnector1">
            <a:avLst/>
          </a:prstGeom>
          <a:ln w="38100" cmpd="sng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直线箭头连接符 21"/>
          <p:cNvCxnSpPr/>
          <p:nvPr/>
        </p:nvCxnSpPr>
        <p:spPr>
          <a:xfrm>
            <a:off x="8158577" y="2144738"/>
            <a:ext cx="474944" cy="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36866" name="Object 2"/>
          <p:cNvGraphicFramePr>
            <a:graphicFrameLocks noChangeAspect="1"/>
          </p:cNvGraphicFramePr>
          <p:nvPr/>
        </p:nvGraphicFramePr>
        <p:xfrm>
          <a:off x="9011980" y="2013923"/>
          <a:ext cx="392515" cy="3419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3" name="公式" r:id="rId4" imgW="151941" imgH="177815" progId="Equation.3">
                  <p:embed/>
                </p:oleObj>
              </mc:Choice>
              <mc:Fallback>
                <p:oleObj name="公式" r:id="rId4" imgW="151941" imgH="177815" progId="Equation.3">
                  <p:embed/>
                  <p:pic>
                    <p:nvPicPr>
                      <p:cNvPr id="3686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11980" y="2013923"/>
                        <a:ext cx="392515" cy="34195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7" name="Object 3"/>
          <p:cNvGraphicFramePr>
            <a:graphicFrameLocks noChangeAspect="1"/>
          </p:cNvGraphicFramePr>
          <p:nvPr/>
        </p:nvGraphicFramePr>
        <p:xfrm>
          <a:off x="8816191" y="2615246"/>
          <a:ext cx="680508" cy="3406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4" name="公式" r:id="rId6" imgW="266287" imgH="177708" progId="Equation.3">
                  <p:embed/>
                </p:oleObj>
              </mc:Choice>
              <mc:Fallback>
                <p:oleObj name="公式" r:id="rId6" imgW="266287" imgH="177708" progId="Equation.3">
                  <p:embed/>
                  <p:pic>
                    <p:nvPicPr>
                      <p:cNvPr id="3686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16191" y="2615246"/>
                        <a:ext cx="680508" cy="3406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直线箭头连接符 21"/>
          <p:cNvCxnSpPr/>
          <p:nvPr/>
        </p:nvCxnSpPr>
        <p:spPr>
          <a:xfrm rot="5400000">
            <a:off x="4718859" y="4336963"/>
            <a:ext cx="256488" cy="224828"/>
          </a:xfrm>
          <a:prstGeom prst="straightConnector1">
            <a:avLst/>
          </a:prstGeom>
          <a:ln w="38100" cmpd="sng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直线箭头连接符 21"/>
          <p:cNvCxnSpPr/>
          <p:nvPr/>
        </p:nvCxnSpPr>
        <p:spPr>
          <a:xfrm rot="5400000" flipH="1" flipV="1">
            <a:off x="5249000" y="3775159"/>
            <a:ext cx="297003" cy="28817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1818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/>
              <a:t>学习率</a:t>
            </a:r>
          </a:p>
        </p:txBody>
      </p:sp>
      <p:sp>
        <p:nvSpPr>
          <p:cNvPr id="6" name="椭圆 5"/>
          <p:cNvSpPr/>
          <p:nvPr/>
        </p:nvSpPr>
        <p:spPr>
          <a:xfrm>
            <a:off x="3202441" y="3607247"/>
            <a:ext cx="318311" cy="337843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/>
          </p:nvPr>
        </p:nvGraphicFramePr>
        <p:xfrm>
          <a:off x="8110357" y="2648168"/>
          <a:ext cx="790531" cy="473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7" name="公式" r:id="rId4" imgW="342625" imgH="203261" progId="Equation.3">
                  <p:embed/>
                </p:oleObj>
              </mc:Choice>
              <mc:Fallback>
                <p:oleObj name="公式" r:id="rId4" imgW="342625" imgH="203261" progId="Equation.3">
                  <p:embed/>
                  <p:pic>
                    <p:nvPicPr>
                      <p:cNvPr id="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0357" y="2648168"/>
                        <a:ext cx="790531" cy="4735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椭圆 9"/>
          <p:cNvSpPr/>
          <p:nvPr/>
        </p:nvSpPr>
        <p:spPr>
          <a:xfrm>
            <a:off x="6336895" y="2783829"/>
            <a:ext cx="318311" cy="337843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graphicFrame>
        <p:nvGraphicFramePr>
          <p:cNvPr id="12" name="Object 3"/>
          <p:cNvGraphicFramePr>
            <a:graphicFrameLocks noChangeAspect="1"/>
          </p:cNvGraphicFramePr>
          <p:nvPr>
            <p:extLst/>
          </p:nvPr>
        </p:nvGraphicFramePr>
        <p:xfrm>
          <a:off x="7234014" y="4953946"/>
          <a:ext cx="3333749" cy="580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8" name="公式" r:id="rId6" imgW="1282585" imgH="228738" progId="Equation.3">
                  <p:embed/>
                </p:oleObj>
              </mc:Choice>
              <mc:Fallback>
                <p:oleObj name="公式" r:id="rId6" imgW="1282585" imgH="228738" progId="Equation.3">
                  <p:embed/>
                  <p:pic>
                    <p:nvPicPr>
                      <p:cNvPr id="1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4014" y="4953946"/>
                        <a:ext cx="3333749" cy="580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任意形状 14"/>
          <p:cNvSpPr/>
          <p:nvPr/>
        </p:nvSpPr>
        <p:spPr>
          <a:xfrm>
            <a:off x="1619251" y="2952752"/>
            <a:ext cx="6282267" cy="1832273"/>
          </a:xfrm>
          <a:custGeom>
            <a:avLst/>
            <a:gdLst>
              <a:gd name="connsiteX0" fmla="*/ 0 w 3357563"/>
              <a:gd name="connsiteY0" fmla="*/ 171450 h 1374205"/>
              <a:gd name="connsiteX1" fmla="*/ 214313 w 3357563"/>
              <a:gd name="connsiteY1" fmla="*/ 485775 h 1374205"/>
              <a:gd name="connsiteX2" fmla="*/ 671513 w 3357563"/>
              <a:gd name="connsiteY2" fmla="*/ 628650 h 1374205"/>
              <a:gd name="connsiteX3" fmla="*/ 1143000 w 3357563"/>
              <a:gd name="connsiteY3" fmla="*/ 985837 h 1374205"/>
              <a:gd name="connsiteX4" fmla="*/ 1385888 w 3357563"/>
              <a:gd name="connsiteY4" fmla="*/ 1371600 h 1374205"/>
              <a:gd name="connsiteX5" fmla="*/ 1600200 w 3357563"/>
              <a:gd name="connsiteY5" fmla="*/ 785812 h 1374205"/>
              <a:gd name="connsiteX6" fmla="*/ 1814513 w 3357563"/>
              <a:gd name="connsiteY6" fmla="*/ 528637 h 1374205"/>
              <a:gd name="connsiteX7" fmla="*/ 2243138 w 3357563"/>
              <a:gd name="connsiteY7" fmla="*/ 257175 h 1374205"/>
              <a:gd name="connsiteX8" fmla="*/ 3357563 w 3357563"/>
              <a:gd name="connsiteY8" fmla="*/ 0 h 137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57563" h="1374205">
                <a:moveTo>
                  <a:pt x="0" y="171450"/>
                </a:moveTo>
                <a:cubicBezTo>
                  <a:pt x="51197" y="290512"/>
                  <a:pt x="102394" y="409575"/>
                  <a:pt x="214313" y="485775"/>
                </a:cubicBezTo>
                <a:cubicBezTo>
                  <a:pt x="326232" y="561975"/>
                  <a:pt x="516732" y="545306"/>
                  <a:pt x="671513" y="628650"/>
                </a:cubicBezTo>
                <a:cubicBezTo>
                  <a:pt x="826294" y="711994"/>
                  <a:pt x="1023938" y="862012"/>
                  <a:pt x="1143000" y="985837"/>
                </a:cubicBezTo>
                <a:cubicBezTo>
                  <a:pt x="1262062" y="1109662"/>
                  <a:pt x="1309688" y="1404937"/>
                  <a:pt x="1385888" y="1371600"/>
                </a:cubicBezTo>
                <a:cubicBezTo>
                  <a:pt x="1462088" y="1338263"/>
                  <a:pt x="1528762" y="926306"/>
                  <a:pt x="1600200" y="785812"/>
                </a:cubicBezTo>
                <a:cubicBezTo>
                  <a:pt x="1671638" y="645318"/>
                  <a:pt x="1707357" y="616743"/>
                  <a:pt x="1814513" y="528637"/>
                </a:cubicBezTo>
                <a:cubicBezTo>
                  <a:pt x="1921669" y="440531"/>
                  <a:pt x="1985963" y="345281"/>
                  <a:pt x="2243138" y="257175"/>
                </a:cubicBezTo>
                <a:cubicBezTo>
                  <a:pt x="2500313" y="169069"/>
                  <a:pt x="3357563" y="0"/>
                  <a:pt x="3357563" y="0"/>
                </a:cubicBezTo>
              </a:path>
            </a:pathLst>
          </a:custGeom>
          <a:noFill/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cxnSp>
        <p:nvCxnSpPr>
          <p:cNvPr id="17" name="直线箭头连接符 16"/>
          <p:cNvCxnSpPr>
            <a:stCxn id="6" idx="6"/>
            <a:endCxn id="10" idx="2"/>
          </p:cNvCxnSpPr>
          <p:nvPr/>
        </p:nvCxnSpPr>
        <p:spPr>
          <a:xfrm flipV="1">
            <a:off x="3520751" y="2952752"/>
            <a:ext cx="2816144" cy="8234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3820585" y="4110811"/>
            <a:ext cx="318311" cy="337843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cxnSp>
        <p:nvCxnSpPr>
          <p:cNvPr id="20" name="直线箭头连接符 19"/>
          <p:cNvCxnSpPr>
            <a:stCxn id="6" idx="5"/>
            <a:endCxn id="19" idx="1"/>
          </p:cNvCxnSpPr>
          <p:nvPr/>
        </p:nvCxnSpPr>
        <p:spPr>
          <a:xfrm>
            <a:off x="3474136" y="3895614"/>
            <a:ext cx="393065" cy="264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060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/>
              <a:t>学习率</a:t>
            </a:r>
          </a:p>
        </p:txBody>
      </p:sp>
      <p:sp>
        <p:nvSpPr>
          <p:cNvPr id="4" name="任意形状 3"/>
          <p:cNvSpPr/>
          <p:nvPr/>
        </p:nvSpPr>
        <p:spPr>
          <a:xfrm>
            <a:off x="2169340" y="2670401"/>
            <a:ext cx="2914651" cy="2876551"/>
          </a:xfrm>
          <a:custGeom>
            <a:avLst/>
            <a:gdLst>
              <a:gd name="connsiteX0" fmla="*/ 0 w 2185988"/>
              <a:gd name="connsiteY0" fmla="*/ 0 h 2157413"/>
              <a:gd name="connsiteX1" fmla="*/ 1014413 w 2185988"/>
              <a:gd name="connsiteY1" fmla="*/ 2157413 h 2157413"/>
              <a:gd name="connsiteX2" fmla="*/ 2185988 w 2185988"/>
              <a:gd name="connsiteY2" fmla="*/ 0 h 215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85988" h="2157413">
                <a:moveTo>
                  <a:pt x="0" y="0"/>
                </a:moveTo>
                <a:cubicBezTo>
                  <a:pt x="325041" y="1078706"/>
                  <a:pt x="650082" y="2157413"/>
                  <a:pt x="1014413" y="2157413"/>
                </a:cubicBezTo>
                <a:cubicBezTo>
                  <a:pt x="1378744" y="2157413"/>
                  <a:pt x="2185988" y="0"/>
                  <a:pt x="2185988" y="0"/>
                </a:cubicBezTo>
              </a:path>
            </a:pathLst>
          </a:custGeom>
          <a:noFill/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5" name="任意形状 4"/>
          <p:cNvSpPr/>
          <p:nvPr/>
        </p:nvSpPr>
        <p:spPr>
          <a:xfrm>
            <a:off x="7677149" y="2667001"/>
            <a:ext cx="2914651" cy="2876551"/>
          </a:xfrm>
          <a:custGeom>
            <a:avLst/>
            <a:gdLst>
              <a:gd name="connsiteX0" fmla="*/ 0 w 2185988"/>
              <a:gd name="connsiteY0" fmla="*/ 0 h 2157413"/>
              <a:gd name="connsiteX1" fmla="*/ 1014413 w 2185988"/>
              <a:gd name="connsiteY1" fmla="*/ 2157413 h 2157413"/>
              <a:gd name="connsiteX2" fmla="*/ 2185988 w 2185988"/>
              <a:gd name="connsiteY2" fmla="*/ 0 h 215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85988" h="2157413">
                <a:moveTo>
                  <a:pt x="0" y="0"/>
                </a:moveTo>
                <a:cubicBezTo>
                  <a:pt x="325041" y="1078706"/>
                  <a:pt x="650082" y="2157413"/>
                  <a:pt x="1014413" y="2157413"/>
                </a:cubicBezTo>
                <a:cubicBezTo>
                  <a:pt x="1378744" y="2157413"/>
                  <a:pt x="2185988" y="0"/>
                  <a:pt x="2185988" y="0"/>
                </a:cubicBezTo>
              </a:path>
            </a:pathLst>
          </a:custGeom>
          <a:noFill/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6" name="椭圆 5"/>
          <p:cNvSpPr/>
          <p:nvPr/>
        </p:nvSpPr>
        <p:spPr>
          <a:xfrm>
            <a:off x="2169341" y="2540441"/>
            <a:ext cx="318311" cy="337843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7" name="椭圆 6"/>
          <p:cNvSpPr/>
          <p:nvPr/>
        </p:nvSpPr>
        <p:spPr>
          <a:xfrm>
            <a:off x="2404695" y="3325761"/>
            <a:ext cx="318311" cy="337843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8" name="椭圆 7"/>
          <p:cNvSpPr/>
          <p:nvPr/>
        </p:nvSpPr>
        <p:spPr>
          <a:xfrm>
            <a:off x="2621002" y="3931091"/>
            <a:ext cx="318311" cy="337843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9" name="椭圆 8"/>
          <p:cNvSpPr/>
          <p:nvPr/>
        </p:nvSpPr>
        <p:spPr>
          <a:xfrm>
            <a:off x="2773397" y="4369235"/>
            <a:ext cx="318311" cy="337843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0" name="椭圆 9"/>
          <p:cNvSpPr/>
          <p:nvPr/>
        </p:nvSpPr>
        <p:spPr>
          <a:xfrm>
            <a:off x="2906747" y="4699225"/>
            <a:ext cx="318311" cy="337843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1" name="椭圆 10"/>
          <p:cNvSpPr/>
          <p:nvPr/>
        </p:nvSpPr>
        <p:spPr>
          <a:xfrm>
            <a:off x="3056865" y="4939880"/>
            <a:ext cx="318311" cy="337843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2" name="椭圆 11"/>
          <p:cNvSpPr/>
          <p:nvPr/>
        </p:nvSpPr>
        <p:spPr>
          <a:xfrm>
            <a:off x="3180214" y="5070700"/>
            <a:ext cx="318311" cy="337843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cxnSp>
        <p:nvCxnSpPr>
          <p:cNvPr id="13" name="直线箭头连接符 12"/>
          <p:cNvCxnSpPr/>
          <p:nvPr/>
        </p:nvCxnSpPr>
        <p:spPr>
          <a:xfrm>
            <a:off x="2366596" y="2902035"/>
            <a:ext cx="122816" cy="473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>
            <a:stCxn id="7" idx="4"/>
            <a:endCxn id="8" idx="1"/>
          </p:cNvCxnSpPr>
          <p:nvPr/>
        </p:nvCxnSpPr>
        <p:spPr>
          <a:xfrm>
            <a:off x="2563851" y="3663604"/>
            <a:ext cx="103767" cy="316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直线箭头连接符 17"/>
          <p:cNvCxnSpPr>
            <a:stCxn id="8" idx="4"/>
            <a:endCxn id="9" idx="1"/>
          </p:cNvCxnSpPr>
          <p:nvPr/>
        </p:nvCxnSpPr>
        <p:spPr>
          <a:xfrm>
            <a:off x="2780158" y="4268934"/>
            <a:ext cx="39855" cy="149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8005810" y="3473963"/>
            <a:ext cx="318311" cy="337843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2" name="椭圆 21"/>
          <p:cNvSpPr/>
          <p:nvPr/>
        </p:nvSpPr>
        <p:spPr>
          <a:xfrm>
            <a:off x="9908039" y="3305041"/>
            <a:ext cx="318311" cy="337843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4" name="椭圆 23"/>
          <p:cNvSpPr/>
          <p:nvPr/>
        </p:nvSpPr>
        <p:spPr>
          <a:xfrm>
            <a:off x="7846654" y="3082357"/>
            <a:ext cx="318311" cy="337843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5" name="椭圆 24"/>
          <p:cNvSpPr/>
          <p:nvPr/>
        </p:nvSpPr>
        <p:spPr>
          <a:xfrm>
            <a:off x="10067194" y="2944825"/>
            <a:ext cx="318311" cy="337843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cxnSp>
        <p:nvCxnSpPr>
          <p:cNvPr id="26" name="直线箭头连接符 25"/>
          <p:cNvCxnSpPr>
            <a:stCxn id="21" idx="6"/>
            <a:endCxn id="22" idx="2"/>
          </p:cNvCxnSpPr>
          <p:nvPr/>
        </p:nvCxnSpPr>
        <p:spPr>
          <a:xfrm flipV="1">
            <a:off x="8324121" y="3473964"/>
            <a:ext cx="1583919" cy="168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>
            <a:endCxn id="25" idx="2"/>
          </p:cNvCxnSpPr>
          <p:nvPr/>
        </p:nvCxnSpPr>
        <p:spPr>
          <a:xfrm flipV="1">
            <a:off x="8164964" y="3113747"/>
            <a:ext cx="1902229" cy="79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22" idx="1"/>
            <a:endCxn id="24" idx="6"/>
          </p:cNvCxnSpPr>
          <p:nvPr/>
        </p:nvCxnSpPr>
        <p:spPr>
          <a:xfrm flipH="1" flipV="1">
            <a:off x="8164964" y="3251279"/>
            <a:ext cx="1789691" cy="103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2906747" y="5986431"/>
                <a:ext cx="11108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  <m:r>
                        <a:rPr kumimoji="1" lang="zh-CN" alt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＝0.01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747" y="5986431"/>
                <a:ext cx="1110881" cy="369332"/>
              </a:xfrm>
              <a:prstGeom prst="rect">
                <a:avLst/>
              </a:prstGeom>
              <a:blipFill>
                <a:blip r:embed="rId3"/>
                <a:stretch>
                  <a:fillRect l="-6593" r="-6044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8619225" y="5967768"/>
                <a:ext cx="9409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  <m:r>
                        <a:rPr kumimoji="1" lang="zh-CN" alt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＝0.1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25" y="5967768"/>
                <a:ext cx="940962" cy="369332"/>
              </a:xfrm>
              <a:prstGeom prst="rect">
                <a:avLst/>
              </a:prstGeom>
              <a:blipFill>
                <a:blip r:embed="rId4"/>
                <a:stretch>
                  <a:fillRect l="-7792" r="-714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16730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1097280" y="2099464"/>
            <a:ext cx="10203051" cy="361543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zh-CN" altLang="en-US" sz="2800" dirty="0"/>
              <a:t>随着学习进程减小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/>
              <a:t>自适应学习率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4400550" y="2971800"/>
                <a:ext cx="2038351" cy="935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zh-CN" alt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𝜂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550" y="2971800"/>
                <a:ext cx="2038351" cy="9353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78213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312739"/>
            <a:ext cx="10972800" cy="1143000"/>
          </a:xfrm>
        </p:spPr>
        <p:txBody>
          <a:bodyPr/>
          <a:lstStyle/>
          <a:p>
            <a:pPr algn="l"/>
            <a:r>
              <a:rPr kumimoji="1" lang="en-US" altLang="zh-CN" dirty="0" err="1"/>
              <a:t>Adagrad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405140" y="2583151"/>
                <a:ext cx="3962401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sup>
                      </m:sSup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p>
                        <m:sSupPr>
                          <m:ctrlP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𝜂</m:t>
                          </m:r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𝑔</m:t>
                          </m:r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140" y="2583151"/>
                <a:ext cx="3962401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800857" y="2475337"/>
                <a:ext cx="2038351" cy="7793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667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zh-CN" altLang="en-US" sz="2667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𝜂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2667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r>
                        <a:rPr kumimoji="1" lang="en-US" altLang="zh-CN" sz="2667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667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667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2667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2667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2667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kumimoji="1" lang="zh-CN" altLang="en-US" sz="2667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857" y="2475337"/>
                <a:ext cx="2038351" cy="779316"/>
              </a:xfrm>
              <a:prstGeom prst="rect">
                <a:avLst/>
              </a:prstGeom>
              <a:blipFill>
                <a:blip r:embed="rId4"/>
                <a:stretch>
                  <a:fillRect b="-7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8820151" y="2418319"/>
                <a:ext cx="2800351" cy="7813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667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667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𝑔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2667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r>
                        <a:rPr kumimoji="1" lang="en-US" altLang="zh-CN" sz="2667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667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667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altLang="zh-CN" sz="2667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  <m:r>
                            <a:rPr lang="en-US" altLang="zh-CN" sz="2667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CN" sz="2667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lang="en-US" altLang="zh-CN" sz="2667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667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zh-CN" sz="2667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667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kumimoji="1" lang="en-US" altLang="zh-CN" sz="2667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zh-CN" altLang="en-US" sz="2667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151" y="2418319"/>
                <a:ext cx="2800351" cy="7813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5745609" y="260099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其中：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607438" y="4076661"/>
                <a:ext cx="5314951" cy="14557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sup>
                      </m:sSup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1"/>
                                    </m:rP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</m:t>
                                  </m:r>
                                  <m:r>
                                    <m:rPr>
                                      <m:brk m:alnAt="25"/>
                                    </m:rP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t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kumimoji="1" lang="en-US" altLang="zh-CN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(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zh-CN" sz="3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3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𝑔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3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  <m:r>
                                        <a:rPr kumimoji="1" lang="en-US" altLang="zh-CN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kumimoji="1" lang="en-US" altLang="zh-CN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𝜖</m:t>
                                  </m:r>
                                </m:e>
                              </m:nary>
                            </m:e>
                          </m:rad>
                        </m:den>
                      </m:f>
                      <m:sSup>
                        <m:sSupPr>
                          <m:ctrlP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𝑔</m:t>
                          </m:r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7438" y="4076661"/>
                <a:ext cx="5314951" cy="14557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609601" y="3404687"/>
            <a:ext cx="1934953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733" dirty="0" err="1"/>
              <a:t>Adagrad</a:t>
            </a:r>
            <a:r>
              <a:rPr kumimoji="1" lang="en-US" altLang="zh-CN" sz="3733" dirty="0"/>
              <a:t>:</a:t>
            </a:r>
            <a:endParaRPr kumimoji="1" lang="zh-CN" altLang="en-US" sz="2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609601" y="1730923"/>
            <a:ext cx="5039713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733" dirty="0"/>
              <a:t>Vanilla Gradient descent: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7322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err="1"/>
              <a:t>RMSProp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609601" y="2893023"/>
                <a:ext cx="7624561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p>
                      </m:sSup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p>
                        <m:sSupPr>
                          <m:ctrlP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p>
                      </m:sSup>
                      <m:r>
                        <a:rPr kumimoji="1" lang="zh-CN" altLang="en-US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＋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(1−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 </m:t>
                      </m:r>
                      <m:sSup>
                        <m:sSupPr>
                          <m:ctrlP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1" y="2893023"/>
                <a:ext cx="7624561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515655" y="4114721"/>
                <a:ext cx="5314951" cy="1074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sup>
                      </m:sSup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  <m:f>
                        <m:fPr>
                          <m:ctrlP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655" y="4114721"/>
                <a:ext cx="5314951" cy="10743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8234161" y="3011429"/>
                <a:ext cx="24422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一般情况：</m:t>
                    </m:r>
                    <m:r>
                      <a:rPr kumimoji="1" lang="en-US" altLang="zh-CN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en-US" altLang="zh-CN" sz="2400" dirty="0"/>
                  <a:t>=0.9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161" y="3011429"/>
                <a:ext cx="2442272" cy="461665"/>
              </a:xfrm>
              <a:prstGeom prst="rect">
                <a:avLst/>
              </a:prstGeom>
              <a:blipFill>
                <a:blip r:embed="rId5"/>
                <a:stretch>
                  <a:fillRect l="-2250" t="-10526" r="-3000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979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/>
              <a:t>Adam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285290" y="1819408"/>
                <a:ext cx="445720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32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>
                              <a:latin typeface="Cambria Math" charset="0"/>
                            </a:rPr>
                            <m:t>𝑣</m:t>
                          </m:r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</a:rPr>
                            <m:t>𝑡</m:t>
                          </m:r>
                          <m:r>
                            <a:rPr kumimoji="1" lang="en-US" altLang="zh-CN" sz="3200" i="1">
                              <a:latin typeface="Cambria Math" charset="0"/>
                            </a:rPr>
                            <m:t>+1</m:t>
                          </m:r>
                        </m:sup>
                      </m:sSup>
                      <m:r>
                        <a:rPr kumimoji="1" lang="en-US" altLang="zh-CN" sz="32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sSup>
                        <m:sSupPr>
                          <m:ctrlPr>
                            <a:rPr kumimoji="1" lang="en-US" altLang="zh-CN" sz="32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>
                              <a:latin typeface="Cambria Math" charset="0"/>
                            </a:rPr>
                            <m:t>𝑣</m:t>
                          </m:r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</a:rPr>
                            <m:t>𝑡</m:t>
                          </m:r>
                        </m:sup>
                      </m:sSup>
                      <m:r>
                        <a:rPr kumimoji="1" lang="en-US" altLang="zh-CN" sz="3200" i="1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kumimoji="1" lang="en-US" altLang="zh-CN" sz="3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3200" i="1">
                              <a:latin typeface="Cambria Math" charset="0"/>
                            </a:rPr>
                            <m:t>1−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e>
                      </m:d>
                      <m:sSup>
                        <m:sSupPr>
                          <m:ctrlPr>
                            <a:rPr kumimoji="1" lang="en-US" altLang="zh-CN" sz="32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>
                              <a:latin typeface="Cambria Math" charset="0"/>
                            </a:rPr>
                            <m:t>𝑔</m:t>
                          </m:r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5290" y="1819408"/>
                <a:ext cx="4457204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907970" y="2713621"/>
                <a:ext cx="7624561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p>
                      </m:sSup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p>
                        <m:sSupPr>
                          <m:ctrlP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p>
                      </m:sSup>
                      <m:r>
                        <a:rPr kumimoji="1" lang="zh-CN" altLang="en-US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＋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(1−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 </m:t>
                      </m:r>
                      <m:sSup>
                        <m:sSupPr>
                          <m:ctrlP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970" y="2713621"/>
                <a:ext cx="7624561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304995" y="3448222"/>
                <a:ext cx="2151615" cy="10745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3200" i="1"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32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𝑣</m:t>
                              </m:r>
                            </m:e>
                          </m:acc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</a:rPr>
                            <m:t>𝑡</m:t>
                          </m:r>
                        </m:sup>
                      </m:sSup>
                      <m:r>
                        <a:rPr kumimoji="1" lang="en-US" altLang="zh-CN" sz="32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i="1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32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3200" i="1">
                              <a:latin typeface="Cambria Math" charset="0"/>
                            </a:rPr>
                            <m:t>1−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995" y="3448222"/>
                <a:ext cx="2151615" cy="10745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096001" y="3503164"/>
                <a:ext cx="2137573" cy="11578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3200" i="1"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32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𝑟</m:t>
                              </m:r>
                            </m:e>
                          </m:acc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</a:rPr>
                            <m:t>𝑡</m:t>
                          </m:r>
                        </m:sup>
                      </m:sSup>
                      <m:r>
                        <a:rPr kumimoji="1" lang="en-US" altLang="zh-CN" sz="32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i="1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32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3200" i="1">
                              <a:latin typeface="Cambria Math" charset="0"/>
                            </a:rPr>
                            <m:t>1−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</m:den>
                      </m:f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1" y="3503164"/>
                <a:ext cx="2137573" cy="11578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709298" y="5027713"/>
                <a:ext cx="7609185" cy="1074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sup>
                      </m:sSup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  <m:f>
                        <m:fPr>
                          <m:ctrlP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32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sz="32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3200" i="1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p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kumimoji="1" lang="en-US" altLang="zh-CN" sz="32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1" lang="en-US" altLang="zh-CN" sz="32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sz="32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kumimoji="1" lang="en-US" altLang="zh-CN" sz="3200" i="1">
                                      <a:latin typeface="Cambria Math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298" y="5027713"/>
                <a:ext cx="7609185" cy="10743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8864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20160824161755284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509" y="2286006"/>
            <a:ext cx="5177315" cy="300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49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3D09EFA-D538-4E0B-BF20-2325539EA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6000" dirty="0"/>
              <a:t>TensorFlow</a:t>
            </a:r>
            <a:r>
              <a:rPr lang="zh-CN" altLang="en-US" sz="6000" dirty="0"/>
              <a:t>使用技巧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EA22C6EF-F808-4CB3-B6BD-F0A7F5C4DC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8462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zh-CN" altLang="en-US" dirty="0"/>
              <a:t>神经元</a:t>
            </a:r>
          </a:p>
        </p:txBody>
      </p:sp>
      <p:graphicFrame>
        <p:nvGraphicFramePr>
          <p:cNvPr id="4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1036510"/>
              </p:ext>
            </p:extLst>
          </p:nvPr>
        </p:nvGraphicFramePr>
        <p:xfrm>
          <a:off x="3287801" y="5430031"/>
          <a:ext cx="3242733" cy="931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3" name="公式" r:id="rId4" imgW="1193295" imgH="342831" progId="Equation.3">
                  <p:embed/>
                </p:oleObj>
              </mc:Choice>
              <mc:Fallback>
                <p:oleObj name="公式" r:id="rId4" imgW="1193295" imgH="342831" progId="Equation.3">
                  <p:embed/>
                  <p:pic>
                    <p:nvPicPr>
                      <p:cNvPr id="4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801" y="5430031"/>
                        <a:ext cx="3242733" cy="9313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1639237"/>
              </p:ext>
            </p:extLst>
          </p:nvPr>
        </p:nvGraphicFramePr>
        <p:xfrm>
          <a:off x="1085500" y="5474909"/>
          <a:ext cx="1553633" cy="552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4" name="公式" r:id="rId6" imgW="571225" imgH="203261" progId="Equation.3">
                  <p:embed/>
                </p:oleObj>
              </mc:Choice>
              <mc:Fallback>
                <p:oleObj name="公式" r:id="rId6" imgW="571225" imgH="203261" progId="Equation.3">
                  <p:embed/>
                  <p:pic>
                    <p:nvPicPr>
                      <p:cNvPr id="5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5500" y="5474909"/>
                        <a:ext cx="1553633" cy="5524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1846333"/>
              </p:ext>
            </p:extLst>
          </p:nvPr>
        </p:nvGraphicFramePr>
        <p:xfrm>
          <a:off x="3122901" y="1719863"/>
          <a:ext cx="381000" cy="448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5" name="公式" r:id="rId8" imgW="139616" imgH="165000" progId="Equation.3">
                  <p:embed/>
                </p:oleObj>
              </mc:Choice>
              <mc:Fallback>
                <p:oleObj name="公式" r:id="rId8" imgW="139616" imgH="165000" progId="Equation.3">
                  <p:embed/>
                  <p:pic>
                    <p:nvPicPr>
                      <p:cNvPr id="6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2901" y="1719863"/>
                        <a:ext cx="381000" cy="44873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内容占位符 4" descr="图片1.png"/>
          <p:cNvPicPr>
            <a:picLocks noGrp="1" noChangeAspect="1"/>
          </p:cNvPicPr>
          <p:nvPr>
            <p:ph idx="1"/>
          </p:nvPr>
        </p:nvPicPr>
        <p:blipFill>
          <a:blip r:embed="rId10"/>
          <a:stretch>
            <a:fillRect/>
          </a:stretch>
        </p:blipFill>
        <p:spPr>
          <a:xfrm>
            <a:off x="7209757" y="2728711"/>
            <a:ext cx="4017435" cy="2056395"/>
          </a:xfrm>
        </p:spPr>
      </p:pic>
      <p:grpSp>
        <p:nvGrpSpPr>
          <p:cNvPr id="8" name="组合 8"/>
          <p:cNvGrpSpPr>
            <a:grpSpLocks/>
          </p:cNvGrpSpPr>
          <p:nvPr/>
        </p:nvGrpSpPr>
        <p:grpSpPr bwMode="auto">
          <a:xfrm>
            <a:off x="1645695" y="2122119"/>
            <a:ext cx="2091040" cy="3135012"/>
            <a:chOff x="3697206" y="3387725"/>
            <a:chExt cx="1568280" cy="2351260"/>
          </a:xfrm>
          <a:solidFill>
            <a:schemeClr val="bg2">
              <a:lumMod val="75000"/>
            </a:schemeClr>
          </a:solidFill>
        </p:grpSpPr>
        <p:cxnSp>
          <p:nvCxnSpPr>
            <p:cNvPr id="9" name="直接箭头连接符 31"/>
            <p:cNvCxnSpPr>
              <a:endCxn id="11" idx="3"/>
            </p:cNvCxnSpPr>
            <p:nvPr/>
          </p:nvCxnSpPr>
          <p:spPr>
            <a:xfrm rot="5400000" flipH="1" flipV="1">
              <a:off x="3842524" y="4502683"/>
              <a:ext cx="965878" cy="831261"/>
            </a:xfrm>
            <a:prstGeom prst="straightConnector1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组合 6"/>
            <p:cNvGrpSpPr>
              <a:grpSpLocks/>
            </p:cNvGrpSpPr>
            <p:nvPr/>
          </p:nvGrpSpPr>
          <p:grpSpPr bwMode="auto">
            <a:xfrm>
              <a:off x="3697206" y="3387725"/>
              <a:ext cx="1568280" cy="2351260"/>
              <a:chOff x="3721271" y="3387725"/>
              <a:chExt cx="1568280" cy="2351260"/>
            </a:xfrm>
            <a:grpFill/>
          </p:grpSpPr>
          <p:sp>
            <p:nvSpPr>
              <p:cNvPr id="11" name="椭圆 10"/>
              <p:cNvSpPr/>
              <p:nvPr/>
            </p:nvSpPr>
            <p:spPr>
              <a:xfrm>
                <a:off x="4675188" y="3925887"/>
                <a:ext cx="614363" cy="596900"/>
              </a:xfrm>
              <a:prstGeom prst="ellipse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/>
              </a:p>
            </p:txBody>
          </p:sp>
          <p:cxnSp>
            <p:nvCxnSpPr>
              <p:cNvPr id="12" name="直接箭头连接符 34"/>
              <p:cNvCxnSpPr/>
              <p:nvPr/>
            </p:nvCxnSpPr>
            <p:spPr>
              <a:xfrm>
                <a:off x="4011613" y="4222749"/>
                <a:ext cx="663575" cy="1"/>
              </a:xfrm>
              <a:prstGeom prst="straightConnector1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35"/>
              <p:cNvCxnSpPr/>
              <p:nvPr/>
            </p:nvCxnSpPr>
            <p:spPr>
              <a:xfrm flipV="1">
                <a:off x="4972051" y="3387725"/>
                <a:ext cx="0" cy="538162"/>
              </a:xfrm>
              <a:prstGeom prst="straightConnector1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4" name="对象 29"/>
              <p:cNvGraphicFramePr>
                <a:graphicFrameLocks noChangeAspect="1"/>
              </p:cNvGraphicFramePr>
              <p:nvPr/>
            </p:nvGraphicFramePr>
            <p:xfrm>
              <a:off x="3721271" y="5310360"/>
              <a:ext cx="301625" cy="4286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46" name="公式" r:id="rId11" imgW="152033" imgH="215931" progId="Equation.3">
                      <p:embed/>
                    </p:oleObj>
                  </mc:Choice>
                  <mc:Fallback>
                    <p:oleObj name="公式" r:id="rId11" imgW="152033" imgH="215931" progId="Equation.3">
                      <p:embed/>
                      <p:pic>
                        <p:nvPicPr>
                          <p:cNvPr id="14" name="对象 2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21271" y="5310360"/>
                            <a:ext cx="301625" cy="42862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5" name="文本框 32"/>
              <p:cNvSpPr txBox="1">
                <a:spLocks noChangeArrowheads="1"/>
              </p:cNvSpPr>
              <p:nvPr/>
            </p:nvSpPr>
            <p:spPr bwMode="auto">
              <a:xfrm>
                <a:off x="3721271" y="4022695"/>
                <a:ext cx="298791" cy="377075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2667" dirty="0"/>
                  <a:t>b</a:t>
                </a:r>
                <a:endParaRPr lang="zh-CN" altLang="en-US" sz="2667" dirty="0"/>
              </a:p>
            </p:txBody>
          </p:sp>
          <p:graphicFrame>
            <p:nvGraphicFramePr>
              <p:cNvPr id="16" name="对象 4"/>
              <p:cNvGraphicFramePr>
                <a:graphicFrameLocks noChangeAspect="1"/>
              </p:cNvGraphicFramePr>
              <p:nvPr/>
            </p:nvGraphicFramePr>
            <p:xfrm>
              <a:off x="3888192" y="4702865"/>
              <a:ext cx="358775" cy="4349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47" name="公式" r:id="rId13" imgW="177601" imgH="215541" progId="Equation.3">
                      <p:embed/>
                    </p:oleObj>
                  </mc:Choice>
                  <mc:Fallback>
                    <p:oleObj name="公式" r:id="rId13" imgW="177601" imgH="215541" progId="Equation.3">
                      <p:embed/>
                      <p:pic>
                        <p:nvPicPr>
                          <p:cNvPr id="16" name="对象 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88192" y="4702865"/>
                            <a:ext cx="358775" cy="43497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cxnSp>
        <p:nvCxnSpPr>
          <p:cNvPr id="17" name="直接箭头连接符 43"/>
          <p:cNvCxnSpPr/>
          <p:nvPr/>
        </p:nvCxnSpPr>
        <p:spPr bwMode="auto">
          <a:xfrm rot="5400000" flipH="1" flipV="1">
            <a:off x="2364483" y="3930554"/>
            <a:ext cx="1170544" cy="581989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对象 29"/>
          <p:cNvGraphicFramePr>
            <a:graphicFrameLocks noChangeAspect="1"/>
          </p:cNvGraphicFramePr>
          <p:nvPr>
            <p:extLst/>
          </p:nvPr>
        </p:nvGraphicFramePr>
        <p:xfrm>
          <a:off x="2442565" y="4665898"/>
          <a:ext cx="433916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8" name="公式" r:id="rId15" imgW="164702" imgH="215931" progId="Equation.3">
                  <p:embed/>
                </p:oleObj>
              </mc:Choice>
              <mc:Fallback>
                <p:oleObj name="公式" r:id="rId15" imgW="164702" imgH="215931" progId="Equation.3">
                  <p:embed/>
                  <p:pic>
                    <p:nvPicPr>
                      <p:cNvPr id="18" name="对象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2565" y="4665898"/>
                        <a:ext cx="433916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4"/>
          <p:cNvGraphicFramePr>
            <a:graphicFrameLocks noChangeAspect="1"/>
          </p:cNvGraphicFramePr>
          <p:nvPr>
            <p:extLst/>
          </p:nvPr>
        </p:nvGraphicFramePr>
        <p:xfrm>
          <a:off x="2573208" y="3989029"/>
          <a:ext cx="512233" cy="579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9" name="公式" r:id="rId17" imgW="190362" imgH="215671" progId="Equation.3">
                  <p:embed/>
                </p:oleObj>
              </mc:Choice>
              <mc:Fallback>
                <p:oleObj name="公式" r:id="rId17" imgW="190362" imgH="215671" progId="Equation.3">
                  <p:embed/>
                  <p:pic>
                    <p:nvPicPr>
                      <p:cNvPr id="19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3208" y="3989029"/>
                        <a:ext cx="512233" cy="5799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直接箭头连接符 48"/>
          <p:cNvCxnSpPr/>
          <p:nvPr/>
        </p:nvCxnSpPr>
        <p:spPr bwMode="auto">
          <a:xfrm rot="5400000" flipH="1" flipV="1">
            <a:off x="2734638" y="4214303"/>
            <a:ext cx="1171289" cy="13759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对象 29"/>
          <p:cNvGraphicFramePr>
            <a:graphicFrameLocks noChangeAspect="1"/>
          </p:cNvGraphicFramePr>
          <p:nvPr>
            <p:extLst/>
          </p:nvPr>
        </p:nvGraphicFramePr>
        <p:xfrm>
          <a:off x="3141987" y="4681451"/>
          <a:ext cx="433916" cy="603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0" name="公式" r:id="rId19" imgW="164801" imgH="228738" progId="Equation.3">
                  <p:embed/>
                </p:oleObj>
              </mc:Choice>
              <mc:Fallback>
                <p:oleObj name="公式" r:id="rId19" imgW="164801" imgH="228738" progId="Equation.3">
                  <p:embed/>
                  <p:pic>
                    <p:nvPicPr>
                      <p:cNvPr id="21" name="对象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1987" y="4681451"/>
                        <a:ext cx="433916" cy="6032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4"/>
          <p:cNvGraphicFramePr>
            <a:graphicFrameLocks noChangeAspect="1"/>
          </p:cNvGraphicFramePr>
          <p:nvPr>
            <p:extLst/>
          </p:nvPr>
        </p:nvGraphicFramePr>
        <p:xfrm>
          <a:off x="3254425" y="4052065"/>
          <a:ext cx="512233" cy="613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1" name="公式" r:id="rId21" imgW="190477" imgH="228462" progId="Equation.3">
                  <p:embed/>
                </p:oleObj>
              </mc:Choice>
              <mc:Fallback>
                <p:oleObj name="公式" r:id="rId21" imgW="190477" imgH="228462" progId="Equation.3">
                  <p:embed/>
                  <p:pic>
                    <p:nvPicPr>
                      <p:cNvPr id="22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4425" y="4052065"/>
                        <a:ext cx="512233" cy="6138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直接箭头连接符 54"/>
          <p:cNvCxnSpPr/>
          <p:nvPr/>
        </p:nvCxnSpPr>
        <p:spPr bwMode="auto">
          <a:xfrm rot="16200000" flipV="1">
            <a:off x="3539209" y="3601313"/>
            <a:ext cx="1293984" cy="109580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56"/>
          <p:cNvSpPr txBox="1"/>
          <p:nvPr/>
        </p:nvSpPr>
        <p:spPr>
          <a:xfrm>
            <a:off x="3602097" y="4655193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……</a:t>
            </a:r>
            <a:endParaRPr lang="zh-CN" altLang="en-US" sz="2400" dirty="0"/>
          </a:p>
        </p:txBody>
      </p:sp>
      <p:graphicFrame>
        <p:nvGraphicFramePr>
          <p:cNvPr id="25" name="Object 17"/>
          <p:cNvGraphicFramePr>
            <a:graphicFrameLocks noChangeAspect="1"/>
          </p:cNvGraphicFramePr>
          <p:nvPr>
            <p:extLst/>
          </p:nvPr>
        </p:nvGraphicFramePr>
        <p:xfrm>
          <a:off x="4221876" y="3756912"/>
          <a:ext cx="512233" cy="613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2" name="公式" r:id="rId23" imgW="190477" imgH="228462" progId="Equation.3">
                  <p:embed/>
                </p:oleObj>
              </mc:Choice>
              <mc:Fallback>
                <p:oleObj name="公式" r:id="rId23" imgW="190477" imgH="228462" progId="Equation.3">
                  <p:embed/>
                  <p:pic>
                    <p:nvPicPr>
                      <p:cNvPr id="25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1876" y="3756912"/>
                        <a:ext cx="512233" cy="6138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18"/>
          <p:cNvGraphicFramePr>
            <a:graphicFrameLocks noChangeAspect="1"/>
          </p:cNvGraphicFramePr>
          <p:nvPr>
            <p:extLst/>
          </p:nvPr>
        </p:nvGraphicFramePr>
        <p:xfrm>
          <a:off x="4630335" y="4639081"/>
          <a:ext cx="465667" cy="6032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3" name="公式" r:id="rId25" imgW="177708" imgH="228325" progId="Equation.3">
                  <p:embed/>
                </p:oleObj>
              </mc:Choice>
              <mc:Fallback>
                <p:oleObj name="公式" r:id="rId25" imgW="177708" imgH="228325" progId="Equation.3">
                  <p:embed/>
                  <p:pic>
                    <p:nvPicPr>
                      <p:cNvPr id="26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0335" y="4639081"/>
                        <a:ext cx="465667" cy="60324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20266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7E42357-34BB-4610-A94F-5C5CBF0B0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保存变量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8FA58DE-3FC0-4099-81C0-995A36156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250392"/>
          </a:xfrm>
        </p:spPr>
        <p:txBody>
          <a:bodyPr/>
          <a:lstStyle/>
          <a:p>
            <a:r>
              <a:rPr lang="en-US" altLang="zh-CN" dirty="0"/>
              <a:t>TensorFlow</a:t>
            </a:r>
            <a:r>
              <a:rPr lang="zh-CN" altLang="en-US" dirty="0"/>
              <a:t>中的 </a:t>
            </a:r>
            <a:r>
              <a:rPr lang="en-US" altLang="zh-CN" dirty="0"/>
              <a:t>tf.Variable </a:t>
            </a:r>
            <a:r>
              <a:rPr lang="zh-CN" altLang="en-US" dirty="0"/>
              <a:t>提供了表达模型状态的最好的方法，在这一节中，我们将介绍如何保存和恢复变量。</a:t>
            </a:r>
            <a:endParaRPr lang="en-US" altLang="zh-CN" dirty="0"/>
          </a:p>
          <a:p>
            <a:r>
              <a:rPr lang="zh-CN" altLang="en-US" dirty="0"/>
              <a:t>需要使用到的类：</a:t>
            </a:r>
            <a:r>
              <a:rPr lang="en-US" altLang="zh-CN" dirty="0" err="1"/>
              <a:t>tf.train.Saver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7DD96ABD-B206-4396-9321-CBF074951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794" y="3096126"/>
            <a:ext cx="7246412" cy="254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735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98FE420-179F-49DF-AE2B-2CAC4A77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创建一个</a:t>
            </a:r>
            <a:r>
              <a:rPr lang="en-US" altLang="zh-CN" dirty="0"/>
              <a:t>saver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B821499D-BFAB-4C4F-988E-DEAC30E8E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默认保存所有的变量：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选择要保存的变量：</a:t>
            </a:r>
            <a:endParaRPr lang="en-US" altLang="zh-CN" dirty="0"/>
          </a:p>
          <a:p>
            <a:pPr lvl="1"/>
            <a:r>
              <a:rPr lang="zh-CN" altLang="en-US" dirty="0"/>
              <a:t>通过</a:t>
            </a:r>
            <a:r>
              <a:rPr lang="en-US" altLang="zh-CN" dirty="0"/>
              <a:t>list</a:t>
            </a:r>
          </a:p>
          <a:p>
            <a:pPr lvl="1"/>
            <a:r>
              <a:rPr lang="zh-CN" altLang="en-US" dirty="0"/>
              <a:t>通过词典</a:t>
            </a:r>
            <a:endParaRPr lang="en-US" altLang="zh-CN" dirty="0"/>
          </a:p>
          <a:p>
            <a:pPr marL="201168" lvl="1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AA50585A-522C-48CC-B46F-B3A7B7E84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880" y="2309152"/>
            <a:ext cx="4742054" cy="5356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3440BA16-A7B5-4314-9208-BA3BFE5D6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80" y="4391513"/>
            <a:ext cx="7979580" cy="86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230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20EEDD0-AACD-4C58-9EDA-D602E037D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saver</a:t>
            </a:r>
            <a:r>
              <a:rPr lang="zh-CN" altLang="en-US" dirty="0"/>
              <a:t>保存变量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0F88E562-5E4E-4430-AC78-7B22F0D07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583266"/>
          </a:xfrm>
        </p:spPr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TensorFlow</a:t>
            </a:r>
            <a:r>
              <a:rPr lang="zh-CN" altLang="en-US" dirty="0"/>
              <a:t>将变量都存在二进制</a:t>
            </a:r>
            <a:r>
              <a:rPr lang="en-US" altLang="zh-CN" dirty="0"/>
              <a:t>checkpoint </a:t>
            </a:r>
            <a:r>
              <a:rPr lang="zh-CN" altLang="en-US" dirty="0"/>
              <a:t>文件 之中，内容基本上就是将变量名称与</a:t>
            </a:r>
            <a:r>
              <a:rPr lang="en-US" altLang="zh-CN" dirty="0"/>
              <a:t>tensor</a:t>
            </a:r>
            <a:r>
              <a:rPr lang="zh-CN" altLang="en-US" dirty="0"/>
              <a:t>相对应。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D6E4F29-1C13-42FA-9A6C-1F56B1BDA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732" y="3843361"/>
            <a:ext cx="9250535" cy="58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3127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E879FB0-A4B2-4F4B-BBA5-12302344E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恢复变量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6D1990C-1B70-432C-B55E-29F78DD38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708780"/>
          </a:xfrm>
        </p:spPr>
        <p:txBody>
          <a:bodyPr/>
          <a:lstStyle/>
          <a:p>
            <a:r>
              <a:rPr lang="en-US" altLang="zh-CN" dirty="0" err="1"/>
              <a:t>tf.train.Saver</a:t>
            </a:r>
            <a:r>
              <a:rPr lang="zh-CN" altLang="en-US" dirty="0"/>
              <a:t>类不止用于保存变量，也被用于恢复变量，将图定义好之后，在对应的</a:t>
            </a:r>
            <a:r>
              <a:rPr lang="en-US" altLang="zh-CN" dirty="0"/>
              <a:t>session</a:t>
            </a:r>
            <a:r>
              <a:rPr lang="zh-CN" altLang="en-US" dirty="0"/>
              <a:t>内运行</a:t>
            </a:r>
            <a:r>
              <a:rPr lang="en-US" altLang="zh-CN" dirty="0"/>
              <a:t>restore</a:t>
            </a:r>
            <a:r>
              <a:rPr lang="zh-CN" altLang="en-US" dirty="0"/>
              <a:t>方法。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84383DDE-E679-4DC0-A1AF-0667265E4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875" y="2966084"/>
            <a:ext cx="9024250" cy="247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80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5EB5BCC-DC5B-48D7-81C4-F1CE446A3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多个</a:t>
            </a:r>
            <a:r>
              <a:rPr lang="en-US" altLang="zh-CN" dirty="0"/>
              <a:t>checkpoint</a:t>
            </a:r>
            <a:r>
              <a:rPr lang="zh-CN" altLang="en-US" dirty="0"/>
              <a:t>文件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9608327A-394F-4C3E-9B20-991074ED7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157" y="4777134"/>
            <a:ext cx="8117686" cy="12644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C2836F6C-44D1-49DA-BFD7-83B8C73BF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2794" y="1983896"/>
            <a:ext cx="7246412" cy="254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129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C45DD40-64DE-4C32-B934-EDA0AE52F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多个</a:t>
            </a:r>
            <a:r>
              <a:rPr lang="en-US" altLang="zh-CN" dirty="0"/>
              <a:t>checkpoint</a:t>
            </a:r>
            <a:r>
              <a:rPr lang="zh-CN" altLang="en-US" dirty="0"/>
              <a:t>文件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3CFF3295-7E09-40B9-993F-D92F64D48F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1451" y="2007492"/>
            <a:ext cx="3628571" cy="33809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6C05FD69-CA1B-4995-A6DC-B705EB342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771" y="3052809"/>
            <a:ext cx="6371429" cy="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832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1D89B7C-F4C5-4D69-9E0E-3A15A88A9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TensorBoard </a:t>
            </a:r>
            <a:r>
              <a:rPr lang="zh-CN" altLang="en-US" dirty="0"/>
              <a:t>使用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A5562EB7-9C17-4052-8D2C-F7A9291F8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839409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zh-CN" altLang="en-US" dirty="0"/>
              <a:t>在使用</a:t>
            </a:r>
            <a:r>
              <a:rPr lang="en-US" altLang="zh-CN" dirty="0"/>
              <a:t>TensorFlow</a:t>
            </a:r>
            <a:r>
              <a:rPr lang="zh-CN" altLang="en-US" dirty="0"/>
              <a:t>对深度学习模型进行建模和训练的时候，模型经常是十分复杂和使人困惑的，为了使</a:t>
            </a:r>
            <a:r>
              <a:rPr lang="en-US" altLang="zh-CN" dirty="0"/>
              <a:t>TensorFlow</a:t>
            </a:r>
            <a:r>
              <a:rPr lang="zh-CN" altLang="en-US" dirty="0"/>
              <a:t>搭建的模型更加的容易理解，</a:t>
            </a:r>
            <a:r>
              <a:rPr lang="en-US" altLang="zh-CN" dirty="0"/>
              <a:t>TensorFlow</a:t>
            </a:r>
            <a:r>
              <a:rPr lang="zh-CN" altLang="en-US" dirty="0"/>
              <a:t>团队推出了可视化工具</a:t>
            </a:r>
            <a:r>
              <a:rPr lang="en-US" altLang="zh-CN" dirty="0"/>
              <a:t>TensorBoard</a:t>
            </a:r>
            <a:r>
              <a:rPr lang="zh-CN" altLang="en-US" dirty="0"/>
              <a:t>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CF7D0B6C-6C5B-41B0-997C-5C2239C50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970" y="2685143"/>
            <a:ext cx="6280059" cy="335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7399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1005A30-D78C-42BF-A86E-07B00FC4F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tf.summary</a:t>
            </a:r>
            <a:r>
              <a:rPr lang="zh-CN" altLang="en-US" dirty="0"/>
              <a:t>记录数据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2B3E40B-DDD8-4399-B18A-87BD78A8D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tf.summary </a:t>
            </a:r>
            <a:r>
              <a:rPr lang="zh-CN" altLang="en-US" dirty="0"/>
              <a:t>被用来导出用于可视化模型的相关数据，支持记录多种类型，其中最常用的就是</a:t>
            </a:r>
            <a:r>
              <a:rPr lang="en-US" altLang="zh-CN" dirty="0"/>
              <a:t>tf.summary.scalar </a:t>
            </a:r>
            <a:r>
              <a:rPr lang="zh-CN" altLang="en-US" dirty="0"/>
              <a:t>，用于记录标量，如</a:t>
            </a:r>
            <a:r>
              <a:rPr lang="en-US" altLang="zh-CN" dirty="0"/>
              <a:t>: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上述代码将会在计算图中增加</a:t>
            </a:r>
            <a:r>
              <a:rPr lang="en-US" altLang="zh-CN" dirty="0"/>
              <a:t>summary</a:t>
            </a:r>
            <a:r>
              <a:rPr lang="zh-CN" altLang="en-US" dirty="0"/>
              <a:t>操作。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812F852D-0773-4D60-80EF-59D8AD248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219" y="2934623"/>
            <a:ext cx="8139561" cy="98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7592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9AAEB27-BCE0-49C6-91F5-6F032E0E9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</a:t>
            </a:r>
            <a:r>
              <a:rPr lang="en-US" altLang="zh-CN" dirty="0"/>
              <a:t>summary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F1E70112-0F17-4A31-B058-D155A02A0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通过</a:t>
            </a:r>
            <a:r>
              <a:rPr lang="en-US" altLang="zh-CN" dirty="0"/>
              <a:t>run</a:t>
            </a:r>
            <a:r>
              <a:rPr lang="zh-CN" altLang="en-US" dirty="0"/>
              <a:t>的方式使定义的</a:t>
            </a:r>
            <a:r>
              <a:rPr lang="en-US" altLang="zh-CN" dirty="0"/>
              <a:t>summary</a:t>
            </a:r>
            <a:r>
              <a:rPr lang="zh-CN" altLang="en-US" dirty="0"/>
              <a:t>返回对应数据：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8BDA2261-4C70-4C13-884A-838884632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481" y="3233861"/>
            <a:ext cx="10431998" cy="39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5608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7D43155-6BC3-48DC-9382-5B7B567C1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定义</a:t>
            </a:r>
            <a:r>
              <a:rPr lang="en-US" altLang="zh-CN" dirty="0"/>
              <a:t>FileWriter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0081897-F4B3-478F-BE1D-5EDCE7B3E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77958"/>
            <a:ext cx="10058400" cy="679752"/>
          </a:xfrm>
        </p:spPr>
        <p:txBody>
          <a:bodyPr/>
          <a:lstStyle/>
          <a:p>
            <a:r>
              <a:rPr lang="zh-CN" altLang="en-US" dirty="0"/>
              <a:t>运行定义的</a:t>
            </a:r>
            <a:r>
              <a:rPr lang="en-US" altLang="zh-CN" dirty="0"/>
              <a:t>summary</a:t>
            </a:r>
            <a:r>
              <a:rPr lang="zh-CN" altLang="en-US" dirty="0"/>
              <a:t>操作以后会产生对应的 </a:t>
            </a:r>
            <a:r>
              <a:rPr lang="en-US" altLang="zh-CN" dirty="0"/>
              <a:t>summary protobuf</a:t>
            </a:r>
            <a:r>
              <a:rPr lang="zh-CN" altLang="en-US" dirty="0"/>
              <a:t>，一种</a:t>
            </a:r>
            <a:r>
              <a:rPr lang="en-US" altLang="zh-CN" dirty="0"/>
              <a:t>Google</a:t>
            </a:r>
            <a:r>
              <a:rPr lang="zh-CN" altLang="en-US" dirty="0"/>
              <a:t>定义的数据交换格式，然后我们需要定义</a:t>
            </a:r>
            <a:r>
              <a:rPr lang="en-US" altLang="zh-CN" dirty="0"/>
              <a:t>tf.summary.FileWriter</a:t>
            </a:r>
            <a:r>
              <a:rPr lang="zh-CN" altLang="en-US" dirty="0"/>
              <a:t>来将产生的数据写入到磁盘中：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6836CDFD-4021-4771-BBFE-363E66294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750" y="3192129"/>
            <a:ext cx="9058500" cy="47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683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dirty="0"/>
              <a:t>Activation Function</a:t>
            </a:r>
            <a:endParaRPr kumimoji="1" lang="zh-CN" altLang="en-US" dirty="0"/>
          </a:p>
        </p:txBody>
      </p:sp>
      <p:pic>
        <p:nvPicPr>
          <p:cNvPr id="5" name="图片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8445" y="1539995"/>
            <a:ext cx="3409951" cy="2561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21717" y="1601375"/>
            <a:ext cx="3503083" cy="233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246545" y="1415109"/>
            <a:ext cx="3409951" cy="2508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2108517"/>
              </p:ext>
            </p:extLst>
          </p:nvPr>
        </p:nvGraphicFramePr>
        <p:xfrm>
          <a:off x="706978" y="4492743"/>
          <a:ext cx="20701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" name="公式" r:id="rId7" imgW="876369" imgH="393539" progId="Equation.3">
                  <p:embed/>
                </p:oleObj>
              </mc:Choice>
              <mc:Fallback>
                <p:oleObj name="公式" r:id="rId7" imgW="876369" imgH="393539" progId="Equation.3">
                  <p:embed/>
                  <p:pic>
                    <p:nvPicPr>
                      <p:cNvPr id="8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978" y="4492743"/>
                        <a:ext cx="2070100" cy="927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0740771"/>
              </p:ext>
            </p:extLst>
          </p:nvPr>
        </p:nvGraphicFramePr>
        <p:xfrm>
          <a:off x="726936" y="5481231"/>
          <a:ext cx="2503098" cy="841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" name="公式" r:id="rId9" imgW="1129910" imgH="418893" progId="Equation.3">
                  <p:embed/>
                </p:oleObj>
              </mc:Choice>
              <mc:Fallback>
                <p:oleObj name="公式" r:id="rId9" imgW="1129910" imgH="418893" progId="Equation.3">
                  <p:embed/>
                  <p:pic>
                    <p:nvPicPr>
                      <p:cNvPr id="9" name="对象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936" y="5481231"/>
                        <a:ext cx="2503098" cy="84169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8438128"/>
              </p:ext>
            </p:extLst>
          </p:nvPr>
        </p:nvGraphicFramePr>
        <p:xfrm>
          <a:off x="4694554" y="5653367"/>
          <a:ext cx="2863851" cy="522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" name="公式" r:id="rId11" imgW="1180618" imgH="216061" progId="Equation.3">
                  <p:embed/>
                </p:oleObj>
              </mc:Choice>
              <mc:Fallback>
                <p:oleObj name="公式" r:id="rId11" imgW="1180618" imgH="216061" progId="Equation.3">
                  <p:embed/>
                  <p:pic>
                    <p:nvPicPr>
                      <p:cNvPr id="10" name="对象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4554" y="5653367"/>
                        <a:ext cx="2863851" cy="52281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8"/>
          <p:cNvGraphicFramePr>
            <a:graphicFrameLocks noChangeAspect="1"/>
          </p:cNvGraphicFramePr>
          <p:nvPr>
            <p:extLst/>
          </p:nvPr>
        </p:nvGraphicFramePr>
        <p:xfrm>
          <a:off x="8873067" y="4518146"/>
          <a:ext cx="2590800" cy="975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" name="公式" r:id="rId13" imgW="1180618" imgH="444247" progId="Equation.3">
                  <p:embed/>
                </p:oleObj>
              </mc:Choice>
              <mc:Fallback>
                <p:oleObj name="公式" r:id="rId13" imgW="1180618" imgH="444247" progId="Equation.3">
                  <p:embed/>
                  <p:pic>
                    <p:nvPicPr>
                      <p:cNvPr id="11" name="对象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73067" y="4518146"/>
                        <a:ext cx="2590800" cy="9757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9"/>
          <p:cNvGraphicFramePr>
            <a:graphicFrameLocks noChangeAspect="1"/>
          </p:cNvGraphicFramePr>
          <p:nvPr>
            <p:extLst/>
          </p:nvPr>
        </p:nvGraphicFramePr>
        <p:xfrm>
          <a:off x="4567767" y="4787803"/>
          <a:ext cx="3219451" cy="5016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5" name="公式" r:id="rId15" imgW="1460064" imgH="228738" progId="Equation.3">
                  <p:embed/>
                </p:oleObj>
              </mc:Choice>
              <mc:Fallback>
                <p:oleObj name="公式" r:id="rId15" imgW="1460064" imgH="228738" progId="Equation.3">
                  <p:embed/>
                  <p:pic>
                    <p:nvPicPr>
                      <p:cNvPr id="12" name="对象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7767" y="4787803"/>
                        <a:ext cx="3219451" cy="5016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3773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0FD56BD-A64E-4969-B016-203B51E01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写入磁盘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2CF54699-AC9E-40C3-9D44-88BBA757A7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90514" y="2798670"/>
            <a:ext cx="6010971" cy="126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159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30F8F89-16F5-4A62-B964-236FA7729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 </a:t>
            </a:r>
            <a:r>
              <a:rPr lang="en-US" altLang="zh-CN" dirty="0" err="1"/>
              <a:t>tf.summary.merge_all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02DAA36D-ED2C-433C-A3C8-74FB164C1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当需要记录的变量的个数比较多的时候，可以使用</a:t>
            </a:r>
            <a:r>
              <a:rPr lang="en-US" altLang="zh-CN" dirty="0" err="1"/>
              <a:t>tf.summary.merge_all</a:t>
            </a:r>
            <a:r>
              <a:rPr lang="zh-CN" altLang="en-US" dirty="0"/>
              <a:t>简化代码。</a:t>
            </a:r>
            <a:r>
              <a:rPr lang="en-US" altLang="zh-CN" dirty="0"/>
              <a:t>tf.summary.merge_all</a:t>
            </a:r>
            <a:r>
              <a:rPr lang="zh-CN" altLang="en-US" dirty="0"/>
              <a:t>将所有的</a:t>
            </a:r>
            <a:r>
              <a:rPr lang="en-US" altLang="zh-CN" dirty="0"/>
              <a:t>summary</a:t>
            </a:r>
            <a:r>
              <a:rPr lang="zh-CN" altLang="en-US" dirty="0"/>
              <a:t>操作合并成一个：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8D148296-8CEE-42C4-888A-A4421FB19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734" y="3020047"/>
            <a:ext cx="8902531" cy="167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522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8BC85AA-E600-4782-B092-93B2FCB16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打开</a:t>
            </a:r>
            <a:r>
              <a:rPr lang="en-US" altLang="zh-CN" dirty="0"/>
              <a:t>TensorBoard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6761817F-564A-451E-9C9A-156E16F1B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177695"/>
          </a:xfrm>
        </p:spPr>
        <p:txBody>
          <a:bodyPr/>
          <a:lstStyle/>
          <a:p>
            <a:r>
              <a:rPr lang="zh-CN" altLang="en-US" dirty="0"/>
              <a:t>在命令行输入以下命令，其中 </a:t>
            </a:r>
            <a:r>
              <a:rPr lang="en-US" altLang="zh-CN" dirty="0"/>
              <a:t>--</a:t>
            </a:r>
            <a:r>
              <a:rPr lang="en-US" altLang="zh-CN" dirty="0" err="1"/>
              <a:t>logdir</a:t>
            </a:r>
            <a:r>
              <a:rPr lang="en-US" altLang="zh-CN" dirty="0"/>
              <a:t> </a:t>
            </a:r>
            <a:r>
              <a:rPr lang="zh-CN" altLang="en-US" dirty="0"/>
              <a:t>后面的路径要与 </a:t>
            </a:r>
            <a:r>
              <a:rPr lang="en-US" altLang="zh-CN" dirty="0"/>
              <a:t>tf.summary.FileWriter </a:t>
            </a:r>
            <a:r>
              <a:rPr lang="zh-CN" altLang="en-US" dirty="0"/>
              <a:t>中定义的路径对应。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410436CB-BD5E-439A-B398-690C6E98B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199" y="3088719"/>
            <a:ext cx="9141601" cy="68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9832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083BA72-43A4-470F-9348-356274E70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TensorBoard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93126A06-1A14-448A-AD97-B1652126B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在浏览器里面输入：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http://127.0.0.1:6006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 descr="图片包含 屏幕截图&#10;&#10;已生成极高可信度的说明">
            <a:extLst>
              <a:ext uri="{FF2B5EF4-FFF2-40B4-BE49-F238E27FC236}">
                <a16:creationId xmlns:a16="http://schemas.microsoft.com/office/drawing/2014/main" xmlns="" id="{5CB7F939-5D39-49B5-8A87-513A66B13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6315" y="2735209"/>
            <a:ext cx="7799370" cy="313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121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35A1217-ACBF-4854-A218-CC0C88525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可视化计算图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A3D1CDF-06FE-4958-B3D7-5BD5FB600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如果要可视化计算图，可以在定义 </a:t>
            </a:r>
            <a:r>
              <a:rPr lang="en-US" altLang="zh-CN" dirty="0"/>
              <a:t>tf.summary.FileWriter </a:t>
            </a:r>
            <a:r>
              <a:rPr lang="zh-CN" altLang="en-US" dirty="0"/>
              <a:t>的时候指明：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定义了 </a:t>
            </a:r>
            <a:r>
              <a:rPr lang="en-US" altLang="zh-CN" dirty="0"/>
              <a:t>tf.summary.FileWriter </a:t>
            </a:r>
            <a:r>
              <a:rPr lang="zh-CN" altLang="en-US" dirty="0"/>
              <a:t>之后再添加：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2F510754-AD47-44E9-ABA1-DB09B34D3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762" y="2367896"/>
            <a:ext cx="7590476" cy="4095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6C81B2F1-8B64-419A-B33E-1A1F049E4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285" y="4080581"/>
            <a:ext cx="6171429" cy="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004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DC4DAE7-725C-467A-8150-46318777B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可视化计算图</a:t>
            </a:r>
          </a:p>
        </p:txBody>
      </p:sp>
      <p:pic>
        <p:nvPicPr>
          <p:cNvPr id="5" name="内容占位符 4" descr="图片包含 文字, 地图&#10;&#10;已生成极高可信度的说明">
            <a:extLst>
              <a:ext uri="{FF2B5EF4-FFF2-40B4-BE49-F238E27FC236}">
                <a16:creationId xmlns:a16="http://schemas.microsoft.com/office/drawing/2014/main" xmlns="" id="{247DE5E2-F9BD-45F8-8701-31485243F1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76199" y="1962377"/>
            <a:ext cx="4239602" cy="4022725"/>
          </a:xfrm>
        </p:spPr>
      </p:pic>
    </p:spTree>
    <p:extLst>
      <p:ext uri="{BB962C8B-B14F-4D97-AF65-F5344CB8AC3E}">
        <p14:creationId xmlns:p14="http://schemas.microsoft.com/office/powerpoint/2010/main" val="7749665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D2C51F7-04BD-4CE0-8796-EA979923B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可视化计算图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A541658-1408-4BF3-B31B-BB93D3113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可以通过为变量、</a:t>
            </a:r>
            <a:r>
              <a:rPr lang="en-US" altLang="zh-CN" dirty="0"/>
              <a:t>placeholder</a:t>
            </a:r>
            <a:r>
              <a:rPr lang="zh-CN" altLang="en-US" dirty="0"/>
              <a:t>命名，结合</a:t>
            </a:r>
            <a:r>
              <a:rPr lang="en-US" altLang="zh-CN" dirty="0" err="1"/>
              <a:t>name_scope</a:t>
            </a:r>
            <a:r>
              <a:rPr lang="en-US" altLang="zh-CN" dirty="0"/>
              <a:t> </a:t>
            </a:r>
            <a:r>
              <a:rPr lang="zh-CN" altLang="en-US" dirty="0"/>
              <a:t>使得计算图可视化的时候更加清晰。</a:t>
            </a:r>
          </a:p>
        </p:txBody>
      </p:sp>
      <p:pic>
        <p:nvPicPr>
          <p:cNvPr id="6" name="图片 5" descr="图片包含 文字, 地图&#10;&#10;已生成极高可信度的说明">
            <a:extLst>
              <a:ext uri="{FF2B5EF4-FFF2-40B4-BE49-F238E27FC236}">
                <a16:creationId xmlns:a16="http://schemas.microsoft.com/office/drawing/2014/main" xmlns="" id="{6362F0AA-1715-41D2-B454-FBD507AE2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808" y="2290129"/>
            <a:ext cx="5346383" cy="392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137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72B47D0-2E80-4257-898D-285A33A99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MNIST </a:t>
            </a:r>
            <a:r>
              <a:rPr lang="zh-CN" altLang="en-US" dirty="0"/>
              <a:t>手写数字识别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A6A307C0-3891-4AB7-A94E-843FAB2DC9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36494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CF93C12C-4E95-43A0-BBC6-12305A65C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MNIST </a:t>
            </a:r>
            <a:r>
              <a:rPr lang="zh-CN" altLang="en-US" dirty="0"/>
              <a:t>数据集介绍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xmlns="" id="{5AE50358-1ED3-4D05-9917-1D4435795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MNIST(Modified National Institute of Standards and Technology database) </a:t>
            </a:r>
            <a:r>
              <a:rPr lang="zh-CN" altLang="en-US" dirty="0"/>
              <a:t>是机器学习和深度学习中常用的数据集，内容是手写数字灰度图片，每张图片的大小为 </a:t>
            </a:r>
            <a:r>
              <a:rPr lang="en-US" altLang="zh-CN" dirty="0"/>
              <a:t>28 * 28</a:t>
            </a:r>
            <a:r>
              <a:rPr lang="zh-CN" altLang="en-US" dirty="0"/>
              <a:t>，其中训练集的大小为</a:t>
            </a:r>
            <a:r>
              <a:rPr lang="en-US" altLang="zh-CN" dirty="0"/>
              <a:t>60000</a:t>
            </a:r>
            <a:r>
              <a:rPr lang="zh-CN" altLang="en-US" dirty="0"/>
              <a:t>张图片，测试集为</a:t>
            </a:r>
            <a:r>
              <a:rPr lang="en-US" altLang="zh-CN" dirty="0"/>
              <a:t>10000</a:t>
            </a:r>
            <a:r>
              <a:rPr lang="zh-CN" altLang="en-US" dirty="0"/>
              <a:t>张图片，据集可以从这个网站上下载：</a:t>
            </a:r>
            <a:endParaRPr lang="en-US" altLang="zh-CN" dirty="0"/>
          </a:p>
          <a:p>
            <a:pPr algn="ctr"/>
            <a:r>
              <a:rPr lang="en-US" altLang="zh-CN" dirty="0">
                <a:hlinkClick r:id="rId3"/>
              </a:rPr>
              <a:t>http://yann.lecun.com/exdb/mnist/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从网站上可以下载到</a:t>
            </a:r>
            <a:r>
              <a:rPr lang="en-US" altLang="zh-CN" dirty="0"/>
              <a:t>4</a:t>
            </a:r>
            <a:r>
              <a:rPr lang="zh-CN" altLang="en-US" dirty="0"/>
              <a:t>个文件， </a:t>
            </a:r>
            <a:r>
              <a:rPr lang="en-US" altLang="zh-CN" dirty="0"/>
              <a:t>train-images-idx3-ubyte.gz</a:t>
            </a:r>
            <a:r>
              <a:rPr lang="zh-CN" altLang="en-US" dirty="0"/>
              <a:t>，</a:t>
            </a:r>
            <a:r>
              <a:rPr lang="en-US" altLang="zh-CN" dirty="0"/>
              <a:t>train-labels-idx1-ubyte.gz</a:t>
            </a:r>
            <a:r>
              <a:rPr lang="zh-CN" altLang="en-US" dirty="0"/>
              <a:t>，</a:t>
            </a:r>
            <a:r>
              <a:rPr lang="en-US" altLang="zh-CN" dirty="0"/>
              <a:t>t10k-images-idx3-ubyte.gz</a:t>
            </a:r>
            <a:r>
              <a:rPr lang="zh-CN" altLang="en-US" dirty="0"/>
              <a:t>，</a:t>
            </a:r>
            <a:r>
              <a:rPr lang="en-US" altLang="zh-CN" dirty="0"/>
              <a:t>t10k-labels-idx1-ubyte.gz</a:t>
            </a:r>
            <a:r>
              <a:rPr lang="zh-CN" altLang="en-US" dirty="0"/>
              <a:t>，分别对应了训练集和图像数据，训练集的标签数据，测试集的图像数据，测试集的标签数据。</a:t>
            </a:r>
          </a:p>
        </p:txBody>
      </p:sp>
    </p:spTree>
    <p:extLst>
      <p:ext uri="{BB962C8B-B14F-4D97-AF65-F5344CB8AC3E}">
        <p14:creationId xmlns:p14="http://schemas.microsoft.com/office/powerpoint/2010/main" val="29674341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6423622-7000-479E-865E-DC8F34D1F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MNIST </a:t>
            </a:r>
            <a:r>
              <a:rPr lang="zh-CN" altLang="en-US" dirty="0"/>
              <a:t>数据集介绍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9BE9CCDB-EBF9-4C81-B026-741DACC66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将文件解压缩以后对应了四个二进制文件。</a:t>
            </a:r>
          </a:p>
          <a:p>
            <a:r>
              <a:rPr lang="zh-CN" altLang="en-US" b="1" dirty="0"/>
              <a:t>训练集标签数据</a:t>
            </a:r>
            <a:r>
              <a:rPr lang="en-US" altLang="zh-CN" b="1" dirty="0"/>
              <a:t>(train-labels-idx1-ubyte)</a:t>
            </a:r>
          </a:p>
          <a:p>
            <a:r>
              <a:rPr lang="zh-CN" altLang="en-US" dirty="0"/>
              <a:t>前 </a:t>
            </a:r>
            <a:r>
              <a:rPr lang="en-US" altLang="zh-CN" dirty="0"/>
              <a:t>4 byte</a:t>
            </a:r>
            <a:r>
              <a:rPr lang="zh-CN" altLang="en-US" dirty="0"/>
              <a:t>对于使用用处不大，从第 </a:t>
            </a:r>
            <a:r>
              <a:rPr lang="en-US" altLang="zh-CN" dirty="0"/>
              <a:t>4 </a:t>
            </a:r>
            <a:r>
              <a:rPr lang="zh-CN" altLang="en-US" dirty="0"/>
              <a:t>到 第 </a:t>
            </a:r>
            <a:r>
              <a:rPr lang="en-US" altLang="zh-CN" dirty="0"/>
              <a:t>7 byte</a:t>
            </a:r>
            <a:r>
              <a:rPr lang="zh-CN" altLang="en-US" dirty="0"/>
              <a:t>，为一个</a:t>
            </a:r>
            <a:r>
              <a:rPr lang="en-US" altLang="zh-CN" dirty="0"/>
              <a:t>32</a:t>
            </a:r>
            <a:r>
              <a:rPr lang="zh-CN" altLang="en-US" dirty="0"/>
              <a:t>位整型数，表示文件里标签的数目</a:t>
            </a:r>
            <a:r>
              <a:rPr lang="en-US" altLang="zh-CN" dirty="0"/>
              <a:t>(60000)</a:t>
            </a:r>
            <a:r>
              <a:rPr lang="zh-CN" altLang="en-US" dirty="0"/>
              <a:t>，从第 </a:t>
            </a:r>
            <a:r>
              <a:rPr lang="en-US" altLang="zh-CN" dirty="0"/>
              <a:t>8 byte</a:t>
            </a:r>
            <a:r>
              <a:rPr lang="zh-CN" altLang="en-US" dirty="0"/>
              <a:t>开始，每一个 </a:t>
            </a:r>
            <a:r>
              <a:rPr lang="en-US" altLang="zh-CN" dirty="0"/>
              <a:t>byte </a:t>
            </a:r>
            <a:r>
              <a:rPr lang="zh-CN" altLang="en-US" dirty="0"/>
              <a:t>是一个无符号整型数字，是对应图片的标签，值为 </a:t>
            </a:r>
            <a:r>
              <a:rPr lang="en-US" altLang="zh-CN" dirty="0"/>
              <a:t>0 - 9</a:t>
            </a:r>
            <a:r>
              <a:rPr lang="zh-CN" altLang="en-US" dirty="0"/>
              <a:t>。</a:t>
            </a:r>
          </a:p>
          <a:p>
            <a:r>
              <a:rPr lang="zh-CN" altLang="en-US" b="1" dirty="0"/>
              <a:t>训练集图像数据</a:t>
            </a:r>
            <a:r>
              <a:rPr lang="en-US" altLang="zh-CN" b="1" dirty="0"/>
              <a:t>(train-images-idx3-ubyte)</a:t>
            </a:r>
          </a:p>
          <a:p>
            <a:r>
              <a:rPr lang="zh-CN" altLang="en-US" dirty="0"/>
              <a:t>前 </a:t>
            </a:r>
            <a:r>
              <a:rPr lang="en-US" altLang="zh-CN" dirty="0"/>
              <a:t>4 byte</a:t>
            </a:r>
            <a:r>
              <a:rPr lang="zh-CN" altLang="en-US" dirty="0"/>
              <a:t>对于使用用处不大，从第 </a:t>
            </a:r>
            <a:r>
              <a:rPr lang="en-US" altLang="zh-CN" dirty="0"/>
              <a:t>4 </a:t>
            </a:r>
            <a:r>
              <a:rPr lang="zh-CN" altLang="en-US" dirty="0"/>
              <a:t>到 第 </a:t>
            </a:r>
            <a:r>
              <a:rPr lang="en-US" altLang="zh-CN" dirty="0"/>
              <a:t>7 byte</a:t>
            </a:r>
            <a:r>
              <a:rPr lang="zh-CN" altLang="en-US" dirty="0"/>
              <a:t>，为一个</a:t>
            </a:r>
            <a:r>
              <a:rPr lang="en-US" altLang="zh-CN" dirty="0"/>
              <a:t>32</a:t>
            </a:r>
            <a:r>
              <a:rPr lang="zh-CN" altLang="en-US" dirty="0"/>
              <a:t>位整型数，表示文件里图片的数目</a:t>
            </a:r>
            <a:r>
              <a:rPr lang="en-US" altLang="zh-CN" dirty="0"/>
              <a:t>(60000)</a:t>
            </a:r>
            <a:r>
              <a:rPr lang="zh-CN" altLang="en-US" dirty="0"/>
              <a:t>， </a:t>
            </a:r>
            <a:r>
              <a:rPr lang="en-US" altLang="zh-CN" dirty="0"/>
              <a:t>8 - 11 byte </a:t>
            </a:r>
            <a:r>
              <a:rPr lang="zh-CN" altLang="en-US" dirty="0"/>
              <a:t>为一个</a:t>
            </a:r>
            <a:r>
              <a:rPr lang="en-US" altLang="zh-CN" dirty="0"/>
              <a:t>32</a:t>
            </a:r>
            <a:r>
              <a:rPr lang="zh-CN" altLang="en-US" dirty="0"/>
              <a:t>位整型数 表示图片数组的行数</a:t>
            </a:r>
            <a:r>
              <a:rPr lang="en-US" altLang="zh-CN" dirty="0"/>
              <a:t>(28)</a:t>
            </a:r>
            <a:r>
              <a:rPr lang="zh-CN" altLang="en-US" dirty="0"/>
              <a:t>，</a:t>
            </a:r>
            <a:r>
              <a:rPr lang="en-US" altLang="zh-CN" dirty="0"/>
              <a:t>12 - 15 byte </a:t>
            </a:r>
            <a:r>
              <a:rPr lang="zh-CN" altLang="en-US" dirty="0"/>
              <a:t>为一个</a:t>
            </a:r>
            <a:r>
              <a:rPr lang="en-US" altLang="zh-CN" dirty="0"/>
              <a:t>32</a:t>
            </a:r>
            <a:r>
              <a:rPr lang="zh-CN" altLang="en-US" dirty="0"/>
              <a:t>位整型数 表示图片数组的列数</a:t>
            </a:r>
            <a:r>
              <a:rPr lang="en-US" altLang="zh-CN" dirty="0"/>
              <a:t>(28)</a:t>
            </a:r>
            <a:r>
              <a:rPr lang="zh-CN" altLang="en-US" dirty="0"/>
              <a:t>，从第 </a:t>
            </a:r>
            <a:r>
              <a:rPr lang="en-US" altLang="zh-CN" dirty="0"/>
              <a:t>16 byte </a:t>
            </a:r>
            <a:r>
              <a:rPr lang="zh-CN" altLang="en-US" dirty="0"/>
              <a:t>开始，每 </a:t>
            </a:r>
            <a:r>
              <a:rPr lang="en-US" altLang="zh-CN" dirty="0"/>
              <a:t>1 </a:t>
            </a:r>
            <a:r>
              <a:rPr lang="zh-CN" altLang="en-US" dirty="0"/>
              <a:t>个 </a:t>
            </a:r>
            <a:r>
              <a:rPr lang="en-US" altLang="zh-CN" dirty="0"/>
              <a:t>byte </a:t>
            </a:r>
            <a:r>
              <a:rPr lang="zh-CN" altLang="en-US" dirty="0"/>
              <a:t>是一个无符号整型，表示图片中一个像素的取值，取值范围为从 </a:t>
            </a:r>
            <a:r>
              <a:rPr lang="en-US" altLang="zh-CN" dirty="0"/>
              <a:t>0 </a:t>
            </a:r>
            <a:r>
              <a:rPr lang="zh-CN" altLang="en-US" dirty="0"/>
              <a:t>到 </a:t>
            </a:r>
            <a:r>
              <a:rPr lang="en-US" altLang="zh-CN" dirty="0"/>
              <a:t>255</a:t>
            </a:r>
            <a:r>
              <a:rPr lang="zh-CN" altLang="en-US" dirty="0"/>
              <a:t>。图像像素为按行排列，每</a:t>
            </a:r>
            <a:r>
              <a:rPr lang="en-US" altLang="zh-CN" dirty="0"/>
              <a:t>28</a:t>
            </a:r>
            <a:r>
              <a:rPr lang="zh-CN" altLang="en-US" dirty="0"/>
              <a:t>个像素为一行。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6986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zh-CN" altLang="en-US" dirty="0"/>
              <a:t>异或问题</a:t>
            </a:r>
          </a:p>
        </p:txBody>
      </p:sp>
      <p:cxnSp>
        <p:nvCxnSpPr>
          <p:cNvPr id="4" name="直线箭头连接符 3"/>
          <p:cNvCxnSpPr/>
          <p:nvPr/>
        </p:nvCxnSpPr>
        <p:spPr>
          <a:xfrm>
            <a:off x="4520425" y="5218767"/>
            <a:ext cx="3056729" cy="0"/>
          </a:xfrm>
          <a:prstGeom prst="straightConnector1">
            <a:avLst/>
          </a:prstGeom>
          <a:ln w="127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直线箭头连接符 4"/>
          <p:cNvCxnSpPr/>
          <p:nvPr/>
        </p:nvCxnSpPr>
        <p:spPr>
          <a:xfrm flipH="1" flipV="1">
            <a:off x="4540744" y="2393706"/>
            <a:ext cx="1" cy="2825071"/>
          </a:xfrm>
          <a:prstGeom prst="straightConnector1">
            <a:avLst/>
          </a:prstGeom>
          <a:ln w="127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菱形 6"/>
          <p:cNvSpPr/>
          <p:nvPr/>
        </p:nvSpPr>
        <p:spPr>
          <a:xfrm>
            <a:off x="4442026" y="3598085"/>
            <a:ext cx="220879" cy="257707"/>
          </a:xfrm>
          <a:prstGeom prst="diamond">
            <a:avLst/>
          </a:prstGeom>
          <a:solidFill>
            <a:srgbClr val="FFC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8" name="菱形 7"/>
          <p:cNvSpPr/>
          <p:nvPr/>
        </p:nvSpPr>
        <p:spPr>
          <a:xfrm>
            <a:off x="6147154" y="5070804"/>
            <a:ext cx="220879" cy="257707"/>
          </a:xfrm>
          <a:prstGeom prst="diamond">
            <a:avLst/>
          </a:prstGeom>
          <a:solidFill>
            <a:srgbClr val="FFC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9" name="椭圆 8"/>
          <p:cNvSpPr/>
          <p:nvPr/>
        </p:nvSpPr>
        <p:spPr>
          <a:xfrm flipH="1">
            <a:off x="6163521" y="3652887"/>
            <a:ext cx="192204" cy="187228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0" name="椭圆 9"/>
          <p:cNvSpPr/>
          <p:nvPr/>
        </p:nvSpPr>
        <p:spPr>
          <a:xfrm flipH="1">
            <a:off x="4442031" y="5109927"/>
            <a:ext cx="192204" cy="187228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1" name="文本框 10"/>
          <p:cNvSpPr txBox="1"/>
          <p:nvPr/>
        </p:nvSpPr>
        <p:spPr>
          <a:xfrm>
            <a:off x="5922409" y="5297156"/>
            <a:ext cx="827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(1, 0)</a:t>
            </a:r>
            <a:endParaRPr kumimoji="1" lang="zh-CN" altLang="en-US" sz="2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4095114" y="5316512"/>
            <a:ext cx="827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(0, 0)</a:t>
            </a:r>
            <a:endParaRPr kumimoji="1" lang="zh-CN" altLang="en-US" sz="2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6355717" y="3105642"/>
            <a:ext cx="827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(1, 1)</a:t>
            </a:r>
            <a:endParaRPr kumimoji="1" lang="zh-CN" altLang="en-US" sz="2400" dirty="0"/>
          </a:p>
        </p:txBody>
      </p:sp>
      <p:sp>
        <p:nvSpPr>
          <p:cNvPr id="14" name="文本框 13"/>
          <p:cNvSpPr txBox="1"/>
          <p:nvPr/>
        </p:nvSpPr>
        <p:spPr>
          <a:xfrm>
            <a:off x="4540729" y="3105642"/>
            <a:ext cx="827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(0, 1)</a:t>
            </a:r>
            <a:endParaRPr kumimoji="1" lang="zh-CN" altLang="en-US" sz="2400" dirty="0"/>
          </a:p>
        </p:txBody>
      </p:sp>
      <p:sp>
        <p:nvSpPr>
          <p:cNvPr id="15" name="圆角矩形 14"/>
          <p:cNvSpPr/>
          <p:nvPr/>
        </p:nvSpPr>
        <p:spPr>
          <a:xfrm>
            <a:off x="1205098" y="4110387"/>
            <a:ext cx="1916916" cy="51915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线性不可分</a:t>
            </a:r>
          </a:p>
        </p:txBody>
      </p:sp>
    </p:spTree>
    <p:extLst>
      <p:ext uri="{BB962C8B-B14F-4D97-AF65-F5344CB8AC3E}">
        <p14:creationId xmlns:p14="http://schemas.microsoft.com/office/powerpoint/2010/main" val="28637771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EFEB399-3C22-4CE3-A7C3-6AA63986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MNIST </a:t>
            </a:r>
            <a:r>
              <a:rPr lang="zh-CN" altLang="en-US" dirty="0"/>
              <a:t>数据集介绍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C41148A7-A7C7-4FF5-BA70-DC5903933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796" y="2219915"/>
            <a:ext cx="4557704" cy="3274997"/>
          </a:xfrm>
          <a:prstGeom prst="rect">
            <a:avLst/>
          </a:prstGeom>
        </p:spPr>
      </p:pic>
      <p:sp>
        <p:nvSpPr>
          <p:cNvPr id="6" name="AutoShape 4" descr="http://192.168.6.52:8888/files/Desktop/1.jpg">
            <a:extLst>
              <a:ext uri="{FF2B5EF4-FFF2-40B4-BE49-F238E27FC236}">
                <a16:creationId xmlns:a16="http://schemas.microsoft.com/office/drawing/2014/main" xmlns="" id="{0C9901F4-20DE-4F3D-8788-09D287CF20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061411" cy="206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88803D2B-FF2F-4523-BE75-8D577204F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010" y="3012696"/>
            <a:ext cx="1689434" cy="168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209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0892EB8-C41F-45F1-9209-B0058A66E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问题描述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77C3F8DF-0FE1-456E-AC7B-EEA367D6D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68839" y="2607728"/>
            <a:ext cx="1642543" cy="1642543"/>
          </a:xfrm>
          <a:prstGeom prst="rect">
            <a:avLst/>
          </a:prstGeom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xmlns="" id="{1A8EDE3A-6187-44E9-931E-ABA1D10A328C}"/>
              </a:ext>
            </a:extLst>
          </p:cNvPr>
          <p:cNvSpPr/>
          <p:nvPr/>
        </p:nvSpPr>
        <p:spPr>
          <a:xfrm>
            <a:off x="4574498" y="3191030"/>
            <a:ext cx="2413416" cy="475938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F910CE2B-CE1E-419B-9113-4E41F62B6E09}"/>
              </a:ext>
            </a:extLst>
          </p:cNvPr>
          <p:cNvSpPr/>
          <p:nvPr/>
        </p:nvSpPr>
        <p:spPr>
          <a:xfrm>
            <a:off x="8151030" y="2321003"/>
            <a:ext cx="1960794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3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9695875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dirty="0"/>
              <a:t>Logistic Regression</a:t>
            </a:r>
            <a:endParaRPr kumimoji="1" lang="zh-CN" altLang="en-US" dirty="0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/>
          </p:nvPr>
        </p:nvGraphicFramePr>
        <p:xfrm>
          <a:off x="1998077" y="2670997"/>
          <a:ext cx="2743200" cy="522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1" name="公式" r:id="rId3" imgW="1133640" imgH="200880" progId="Equation.3">
                  <p:embed/>
                </p:oleObj>
              </mc:Choice>
              <mc:Fallback>
                <p:oleObj name="公式" r:id="rId3" imgW="1133640" imgH="200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8077" y="2670997"/>
                        <a:ext cx="2743200" cy="5228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"/>
          <p:cNvGraphicFramePr>
            <a:graphicFrameLocks noChangeAspect="1"/>
          </p:cNvGraphicFramePr>
          <p:nvPr>
            <p:extLst/>
          </p:nvPr>
        </p:nvGraphicFramePr>
        <p:xfrm>
          <a:off x="1998082" y="3759163"/>
          <a:ext cx="1555751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2" name="公式" r:id="rId5" imgW="639720" imgH="383760" progId="Equation.3">
                  <p:embed/>
                </p:oleObj>
              </mc:Choice>
              <mc:Fallback>
                <p:oleObj name="公式" r:id="rId5" imgW="639720" imgH="383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8082" y="3759163"/>
                        <a:ext cx="1555751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1949" y="2670996"/>
            <a:ext cx="3518091" cy="234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4806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/>
              <a:t>逻辑回归识别数字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195" y="3741054"/>
            <a:ext cx="1768872" cy="1753149"/>
          </a:xfrm>
          <a:prstGeom prst="rect">
            <a:avLst/>
          </a:prstGeom>
        </p:spPr>
      </p:pic>
      <p:graphicFrame>
        <p:nvGraphicFramePr>
          <p:cNvPr id="6" name="Object 3"/>
          <p:cNvGraphicFramePr>
            <a:graphicFrameLocks noChangeAspect="1"/>
          </p:cNvGraphicFramePr>
          <p:nvPr>
            <p:extLst/>
          </p:nvPr>
        </p:nvGraphicFramePr>
        <p:xfrm>
          <a:off x="3066631" y="2954569"/>
          <a:ext cx="1023819" cy="3598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37" name="公式" r:id="rId4" imgW="469900" imgH="165100" progId="Equation.3">
                  <p:embed/>
                </p:oleObj>
              </mc:Choice>
              <mc:Fallback>
                <p:oleObj name="公式" r:id="rId4" imgW="469900" imgH="165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6631" y="2954569"/>
                        <a:ext cx="1023819" cy="35984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620200" y="2172392"/>
            <a:ext cx="2961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像素灰度值：</a:t>
            </a:r>
            <a:r>
              <a:rPr kumimoji="1" lang="en-US" altLang="zh-CN" sz="2400" dirty="0"/>
              <a:t>0</a:t>
            </a:r>
            <a:r>
              <a:rPr kumimoji="1" lang="zh-CN" altLang="en-US" sz="2400" dirty="0"/>
              <a:t>～</a:t>
            </a:r>
            <a:r>
              <a:rPr kumimoji="1" lang="en-US" altLang="zh-CN" sz="2400" dirty="0"/>
              <a:t>255</a:t>
            </a:r>
            <a:endParaRPr kumimoji="1"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1620200" y="285586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图像大小：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090450" y="285586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像素</a:t>
            </a:r>
          </a:p>
        </p:txBody>
      </p:sp>
      <p:sp>
        <p:nvSpPr>
          <p:cNvPr id="10" name="椭圆 9"/>
          <p:cNvSpPr/>
          <p:nvPr/>
        </p:nvSpPr>
        <p:spPr>
          <a:xfrm>
            <a:off x="8092777" y="3443813"/>
            <a:ext cx="418353" cy="4183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cxnSp>
        <p:nvCxnSpPr>
          <p:cNvPr id="11" name="直线箭头连接符 10"/>
          <p:cNvCxnSpPr>
            <a:endCxn id="10" idx="3"/>
          </p:cNvCxnSpPr>
          <p:nvPr/>
        </p:nvCxnSpPr>
        <p:spPr>
          <a:xfrm flipV="1">
            <a:off x="7317531" y="3800899"/>
            <a:ext cx="836512" cy="11367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/>
          <p:nvPr/>
        </p:nvCxnSpPr>
        <p:spPr>
          <a:xfrm flipV="1">
            <a:off x="7861297" y="3831965"/>
            <a:ext cx="385524" cy="11056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 flipV="1">
            <a:off x="8370671" y="3831965"/>
            <a:ext cx="0" cy="11056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/>
          <p:nvPr/>
        </p:nvCxnSpPr>
        <p:spPr>
          <a:xfrm flipH="1" flipV="1">
            <a:off x="8480058" y="3785365"/>
            <a:ext cx="1975777" cy="11220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7643790" y="4937638"/>
            <a:ext cx="435012" cy="35726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p</a:t>
            </a:r>
            <a:r>
              <a:rPr kumimoji="1" lang="en-US" altLang="zh-CN" sz="1600" baseline="-25000" dirty="0"/>
              <a:t>2</a:t>
            </a:r>
            <a:endParaRPr kumimoji="1" lang="zh-CN" altLang="en-US" sz="2400" baseline="-25000" dirty="0"/>
          </a:p>
        </p:txBody>
      </p:sp>
      <p:sp>
        <p:nvSpPr>
          <p:cNvPr id="25" name="矩形 24"/>
          <p:cNvSpPr/>
          <p:nvPr/>
        </p:nvSpPr>
        <p:spPr>
          <a:xfrm>
            <a:off x="6975735" y="4937638"/>
            <a:ext cx="435012" cy="35726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p</a:t>
            </a:r>
            <a:r>
              <a:rPr kumimoji="1" lang="en-US" altLang="zh-CN" sz="1600" baseline="-25000" dirty="0"/>
              <a:t>1</a:t>
            </a:r>
            <a:endParaRPr kumimoji="1" lang="zh-CN" altLang="en-US" sz="2400" dirty="0"/>
          </a:p>
        </p:txBody>
      </p:sp>
      <p:sp>
        <p:nvSpPr>
          <p:cNvPr id="26" name="矩形 25"/>
          <p:cNvSpPr/>
          <p:nvPr/>
        </p:nvSpPr>
        <p:spPr>
          <a:xfrm>
            <a:off x="8200651" y="4937638"/>
            <a:ext cx="435012" cy="35726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p</a:t>
            </a:r>
            <a:r>
              <a:rPr kumimoji="1" lang="en-US" altLang="zh-CN" sz="1600" baseline="-25000" dirty="0"/>
              <a:t>3</a:t>
            </a:r>
            <a:endParaRPr kumimoji="1" lang="zh-CN" altLang="en-US" sz="2400" baseline="-25000" dirty="0"/>
          </a:p>
        </p:txBody>
      </p:sp>
      <p:sp>
        <p:nvSpPr>
          <p:cNvPr id="27" name="矩形 26"/>
          <p:cNvSpPr/>
          <p:nvPr/>
        </p:nvSpPr>
        <p:spPr>
          <a:xfrm>
            <a:off x="10238329" y="4937638"/>
            <a:ext cx="419476" cy="35726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err="1"/>
              <a:t>p</a:t>
            </a:r>
            <a:r>
              <a:rPr kumimoji="1" lang="en-US" altLang="zh-CN" sz="1600" baseline="-25000" dirty="0" err="1"/>
              <a:t>n</a:t>
            </a:r>
            <a:endParaRPr kumimoji="1" lang="zh-CN" altLang="en-US" sz="2400" baseline="-25000" dirty="0"/>
          </a:p>
        </p:txBody>
      </p:sp>
      <p:sp>
        <p:nvSpPr>
          <p:cNvPr id="28" name="文本框 27"/>
          <p:cNvSpPr txBox="1"/>
          <p:nvPr/>
        </p:nvSpPr>
        <p:spPr>
          <a:xfrm>
            <a:off x="9119725" y="4782305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……</a:t>
            </a:r>
            <a:endParaRPr kumimoji="1" lang="zh-CN" altLang="en-US" sz="2400" dirty="0"/>
          </a:p>
        </p:txBody>
      </p:sp>
      <p:cxnSp>
        <p:nvCxnSpPr>
          <p:cNvPr id="29" name="直线箭头连接符 28"/>
          <p:cNvCxnSpPr/>
          <p:nvPr/>
        </p:nvCxnSpPr>
        <p:spPr>
          <a:xfrm flipV="1">
            <a:off x="8302831" y="2623158"/>
            <a:ext cx="0" cy="8206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613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D776046-6C06-488E-8CE1-092947DC3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 </a:t>
            </a:r>
            <a:r>
              <a:rPr lang="en-US" altLang="zh-CN" dirty="0"/>
              <a:t>TensorFlow </a:t>
            </a:r>
            <a:r>
              <a:rPr lang="en-US" altLang="zh-CN" dirty="0" err="1"/>
              <a:t>InteractiveSession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6EC1382-C7DC-4152-BB0C-80024CD03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43854"/>
            <a:ext cx="10058400" cy="562186"/>
          </a:xfrm>
        </p:spPr>
        <p:txBody>
          <a:bodyPr/>
          <a:lstStyle/>
          <a:p>
            <a:r>
              <a:rPr lang="zh-CN" altLang="en-US" dirty="0"/>
              <a:t>交互式环境中，将自己设置为默认的</a:t>
            </a:r>
            <a:r>
              <a:rPr lang="en-US" altLang="zh-CN" dirty="0"/>
              <a:t>session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70A977CF-F468-4ED3-97AC-65E8E562A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517" y="3204236"/>
            <a:ext cx="7704966" cy="8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3729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2735174-0337-43A3-9B69-34DF8DA24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Softmax</a:t>
            </a:r>
            <a:r>
              <a:rPr lang="zh-CN" altLang="en-US" dirty="0"/>
              <a:t>和</a:t>
            </a:r>
            <a:r>
              <a:rPr lang="en-US" altLang="zh-CN" dirty="0"/>
              <a:t>logits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BEFD3966-F13C-4FF1-89E2-CE2FD1D6D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639" y="2281271"/>
            <a:ext cx="6015682" cy="11477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B7082A4C-EE16-4B2F-A80B-C4C656B74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825" y="3972911"/>
            <a:ext cx="4762350" cy="59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83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71008F3-BF9F-4858-A184-12443E361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softmax</a:t>
            </a:r>
            <a:r>
              <a:rPr lang="zh-CN" altLang="en-US" dirty="0"/>
              <a:t>进行分类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69C81F3C-3005-47BD-9CAF-BE471B251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729" y="3429000"/>
            <a:ext cx="7036542" cy="70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0627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F473361-F6C2-4133-A77D-827C99818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损失函数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46FF0473-40CA-455D-9181-A3CD1847B63E}"/>
              </a:ext>
            </a:extLst>
          </p:cNvPr>
          <p:cNvSpPr txBox="1"/>
          <p:nvPr/>
        </p:nvSpPr>
        <p:spPr>
          <a:xfrm>
            <a:off x="1097280" y="1971675"/>
            <a:ext cx="4371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Negative Log Likelihood</a:t>
            </a:r>
          </a:p>
          <a:p>
            <a:endParaRPr lang="en-US" altLang="zh-CN" sz="2400" dirty="0"/>
          </a:p>
          <a:p>
            <a:r>
              <a:rPr lang="en-US" altLang="zh-CN" sz="2400" dirty="0"/>
              <a:t>One-hot representation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DEB30AF3-74D2-4F3E-A4EA-1B019DAA3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21" y="3363455"/>
            <a:ext cx="10787558" cy="60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156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993F956-1F1C-414E-949D-A78ADF1AD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2977A13-9147-4F80-857D-F506EE9C5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归一化</a:t>
            </a:r>
            <a:r>
              <a:rPr lang="en-US" altLang="zh-CN" sz="2800" dirty="0"/>
              <a:t>(rescale)</a:t>
            </a:r>
            <a:r>
              <a:rPr lang="zh-CN" altLang="en-US" sz="2800" dirty="0"/>
              <a:t>：</a:t>
            </a:r>
            <a:r>
              <a:rPr lang="en-US" altLang="zh-CN" sz="2800" dirty="0"/>
              <a:t>pic / 255.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向量化：</a:t>
            </a:r>
            <a:r>
              <a:rPr lang="en-US" altLang="zh-CN" sz="2800" dirty="0" err="1"/>
              <a:t>np.reshape</a:t>
            </a:r>
            <a:r>
              <a:rPr lang="en-US" altLang="zh-CN" sz="2800" dirty="0"/>
              <a:t>(pic, (28 * 28 ))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构建</a:t>
            </a:r>
            <a:r>
              <a:rPr lang="en-US" altLang="zh-CN" sz="2800" dirty="0"/>
              <a:t>mini-batch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One-hot embedding: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86A2ADA0-E1C9-4ECD-87D3-EF0471676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493" y="4730705"/>
            <a:ext cx="7705013" cy="39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876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7EED311-934E-40F5-83FE-B1048455C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为什么要归一化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xmlns="" id="{207047AC-AEB8-4283-B4EA-3B19BE01C9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1">
                  <a:buFont typeface="Wingdings" panose="05000000000000000000" pitchFamily="2" charset="2"/>
                  <a:buChar char="l"/>
                </a:pPr>
                <a:endParaRPr lang="en-US" altLang="zh-CN" sz="2400" dirty="0"/>
              </a:p>
              <a:p>
                <a:pPr marL="201168" lvl="1" indent="0">
                  <a:buNone/>
                </a:pPr>
                <a:endParaRPr lang="en-US" altLang="zh-CN" sz="2400" dirty="0"/>
              </a:p>
              <a:p>
                <a:pPr lvl="1">
                  <a:buFont typeface="Wingdings" panose="05000000000000000000" pitchFamily="2" charset="2"/>
                  <a:buChar char="l"/>
                </a:pPr>
                <a:r>
                  <a:rPr lang="zh-CN" altLang="en-US" sz="2400" dirty="0"/>
                  <a:t>加速学习过程</a:t>
                </a:r>
                <a:endParaRPr lang="en-US" altLang="zh-CN" sz="2400" dirty="0"/>
              </a:p>
              <a:p>
                <a:pPr lvl="1">
                  <a:buFont typeface="Wingdings" panose="05000000000000000000" pitchFamily="2" charset="2"/>
                  <a:buChar char="l"/>
                </a:pPr>
                <a:r>
                  <a:rPr lang="zh-CN" altLang="en-US" sz="2400" dirty="0"/>
                  <a:t>使得各个维度对于结果的影响尽量相近</a:t>
                </a:r>
                <a:endParaRPr lang="en-US" altLang="zh-CN" sz="2400" dirty="0"/>
              </a:p>
              <a:p>
                <a:pPr lvl="1">
                  <a:buFont typeface="Wingdings" panose="05000000000000000000" pitchFamily="2" charset="2"/>
                  <a:buChar char="l"/>
                </a:pPr>
                <a:r>
                  <a:rPr lang="en-US" altLang="zh-CN" sz="2400" dirty="0"/>
                  <a:t>Numerical stability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1000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1000</m:t>
                        </m:r>
                      </m:sup>
                    </m:sSup>
                  </m:oMath>
                </a14:m>
                <a:r>
                  <a:rPr lang="en-US" altLang="zh-CN" sz="2400" dirty="0"/>
                  <a:t>)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207047AC-AEB8-4283-B4EA-3B19BE01C9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4FE21187-53DD-4C56-8505-433C22E31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4172" y="2691913"/>
            <a:ext cx="3511508" cy="23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861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菱形 3"/>
          <p:cNvSpPr/>
          <p:nvPr/>
        </p:nvSpPr>
        <p:spPr>
          <a:xfrm>
            <a:off x="1622018" y="1239529"/>
            <a:ext cx="220879" cy="257707"/>
          </a:xfrm>
          <a:prstGeom prst="diamond">
            <a:avLst/>
          </a:prstGeom>
          <a:solidFill>
            <a:srgbClr val="FFC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5" name="菱形 4"/>
          <p:cNvSpPr/>
          <p:nvPr/>
        </p:nvSpPr>
        <p:spPr>
          <a:xfrm>
            <a:off x="3110401" y="2495500"/>
            <a:ext cx="220879" cy="257707"/>
          </a:xfrm>
          <a:prstGeom prst="diamond">
            <a:avLst/>
          </a:prstGeom>
          <a:solidFill>
            <a:srgbClr val="FFC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6" name="椭圆 5"/>
          <p:cNvSpPr/>
          <p:nvPr/>
        </p:nvSpPr>
        <p:spPr>
          <a:xfrm flipH="1">
            <a:off x="3126755" y="1294331"/>
            <a:ext cx="192204" cy="187228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7" name="椭圆 6"/>
          <p:cNvSpPr/>
          <p:nvPr/>
        </p:nvSpPr>
        <p:spPr>
          <a:xfrm flipH="1">
            <a:off x="1622017" y="2534623"/>
            <a:ext cx="192204" cy="187228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8" name="文本框 7"/>
          <p:cNvSpPr txBox="1"/>
          <p:nvPr/>
        </p:nvSpPr>
        <p:spPr>
          <a:xfrm>
            <a:off x="3102407" y="2721852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(0,  )</a:t>
            </a:r>
            <a:endParaRPr kumimoji="1" lang="zh-CN" altLang="en-US" sz="2400" dirty="0"/>
          </a:p>
        </p:txBody>
      </p:sp>
      <p:sp>
        <p:nvSpPr>
          <p:cNvPr id="9" name="文本框 8"/>
          <p:cNvSpPr txBox="1"/>
          <p:nvPr/>
        </p:nvSpPr>
        <p:spPr>
          <a:xfrm>
            <a:off x="1275106" y="2741208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(0,  )</a:t>
            </a:r>
            <a:endParaRPr kumimoji="1"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3196227" y="747085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(0,  )</a:t>
            </a:r>
            <a:endParaRPr kumimoji="1" lang="zh-CN" altLang="en-US" sz="2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1720728" y="747085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(1,  )</a:t>
            </a:r>
            <a:endParaRPr kumimoji="1" lang="zh-CN" altLang="en-US" sz="2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3408032" y="5379681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( , 1)</a:t>
            </a:r>
            <a:endParaRPr kumimoji="1" lang="zh-CN" altLang="en-US" sz="2400" dirty="0"/>
          </a:p>
        </p:txBody>
      </p:sp>
      <p:sp>
        <p:nvSpPr>
          <p:cNvPr id="17" name="文本框 16"/>
          <p:cNvSpPr txBox="1"/>
          <p:nvPr/>
        </p:nvSpPr>
        <p:spPr>
          <a:xfrm>
            <a:off x="1736470" y="5360982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( , 0)</a:t>
            </a:r>
            <a:endParaRPr kumimoji="1" lang="zh-CN" altLang="en-US" sz="2400" dirty="0"/>
          </a:p>
        </p:txBody>
      </p:sp>
      <p:sp>
        <p:nvSpPr>
          <p:cNvPr id="18" name="文本框 17"/>
          <p:cNvSpPr txBox="1"/>
          <p:nvPr/>
        </p:nvSpPr>
        <p:spPr>
          <a:xfrm>
            <a:off x="3364363" y="4059440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( , 0)</a:t>
            </a:r>
            <a:endParaRPr kumimoji="1" lang="zh-CN" altLang="en-US" sz="2400" dirty="0"/>
          </a:p>
        </p:txBody>
      </p:sp>
      <p:sp>
        <p:nvSpPr>
          <p:cNvPr id="19" name="文本框 18"/>
          <p:cNvSpPr txBox="1"/>
          <p:nvPr/>
        </p:nvSpPr>
        <p:spPr>
          <a:xfrm>
            <a:off x="1736470" y="4079056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( , 0)</a:t>
            </a:r>
            <a:endParaRPr kumimoji="1" lang="zh-CN" altLang="en-US" sz="2400" dirty="0"/>
          </a:p>
        </p:txBody>
      </p:sp>
      <p:sp>
        <p:nvSpPr>
          <p:cNvPr id="20" name="菱形 19"/>
          <p:cNvSpPr/>
          <p:nvPr/>
        </p:nvSpPr>
        <p:spPr>
          <a:xfrm>
            <a:off x="10018963" y="3571873"/>
            <a:ext cx="220879" cy="257707"/>
          </a:xfrm>
          <a:prstGeom prst="diamond">
            <a:avLst/>
          </a:prstGeom>
          <a:solidFill>
            <a:srgbClr val="FFC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1" name="菱形 20"/>
          <p:cNvSpPr/>
          <p:nvPr/>
        </p:nvSpPr>
        <p:spPr>
          <a:xfrm>
            <a:off x="8318641" y="1942361"/>
            <a:ext cx="220879" cy="257707"/>
          </a:xfrm>
          <a:prstGeom prst="diamond">
            <a:avLst/>
          </a:prstGeom>
          <a:solidFill>
            <a:srgbClr val="FFC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2" name="椭圆 21"/>
          <p:cNvSpPr/>
          <p:nvPr/>
        </p:nvSpPr>
        <p:spPr>
          <a:xfrm flipH="1">
            <a:off x="8327489" y="3642355"/>
            <a:ext cx="192204" cy="1872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3" name="椭圆 22"/>
          <p:cNvSpPr/>
          <p:nvPr/>
        </p:nvSpPr>
        <p:spPr>
          <a:xfrm flipH="1">
            <a:off x="8328323" y="3642355"/>
            <a:ext cx="192204" cy="187228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cxnSp>
        <p:nvCxnSpPr>
          <p:cNvPr id="24" name="直线连接符 23"/>
          <p:cNvCxnSpPr/>
          <p:nvPr/>
        </p:nvCxnSpPr>
        <p:spPr>
          <a:xfrm flipV="1">
            <a:off x="1158918" y="747087"/>
            <a:ext cx="2172348" cy="1990564"/>
          </a:xfrm>
          <a:prstGeom prst="line">
            <a:avLst/>
          </a:prstGeom>
          <a:ln w="127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 flipV="1">
            <a:off x="2015058" y="4238117"/>
            <a:ext cx="2276204" cy="2191032"/>
          </a:xfrm>
          <a:prstGeom prst="line">
            <a:avLst/>
          </a:prstGeom>
          <a:ln w="127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7550171" y="2389907"/>
            <a:ext cx="2831909" cy="2558500"/>
          </a:xfrm>
          <a:prstGeom prst="line">
            <a:avLst/>
          </a:prstGeom>
          <a:ln w="127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7520783" y="3500440"/>
            <a:ext cx="827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(0, 0)</a:t>
            </a:r>
            <a:endParaRPr kumimoji="1" lang="zh-CN" altLang="en-US" sz="2400" dirty="0"/>
          </a:p>
        </p:txBody>
      </p:sp>
      <p:sp>
        <p:nvSpPr>
          <p:cNvPr id="28" name="文本框 27"/>
          <p:cNvSpPr txBox="1"/>
          <p:nvPr/>
        </p:nvSpPr>
        <p:spPr>
          <a:xfrm>
            <a:off x="8074897" y="3869194"/>
            <a:ext cx="827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(0, 0)</a:t>
            </a:r>
            <a:endParaRPr kumimoji="1" lang="zh-CN" altLang="en-US" sz="2400" dirty="0"/>
          </a:p>
        </p:txBody>
      </p:sp>
      <p:sp>
        <p:nvSpPr>
          <p:cNvPr id="29" name="文本框 28"/>
          <p:cNvSpPr txBox="1"/>
          <p:nvPr/>
        </p:nvSpPr>
        <p:spPr>
          <a:xfrm>
            <a:off x="10239833" y="3136042"/>
            <a:ext cx="827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(1, 0)</a:t>
            </a:r>
            <a:endParaRPr kumimoji="1" lang="zh-CN" altLang="en-US" sz="2400" dirty="0"/>
          </a:p>
        </p:txBody>
      </p:sp>
      <p:sp>
        <p:nvSpPr>
          <p:cNvPr id="30" name="文本框 29"/>
          <p:cNvSpPr txBox="1"/>
          <p:nvPr/>
        </p:nvSpPr>
        <p:spPr>
          <a:xfrm>
            <a:off x="8539530" y="1777160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(0,1)</a:t>
            </a:r>
            <a:endParaRPr kumimoji="1" lang="zh-CN" altLang="en-US" sz="2400" dirty="0"/>
          </a:p>
        </p:txBody>
      </p:sp>
      <p:sp>
        <p:nvSpPr>
          <p:cNvPr id="31" name="下箭头 30"/>
          <p:cNvSpPr/>
          <p:nvPr/>
        </p:nvSpPr>
        <p:spPr>
          <a:xfrm rot="16200000">
            <a:off x="5698855" y="2958874"/>
            <a:ext cx="836707" cy="657412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4" name="菱形 33"/>
          <p:cNvSpPr/>
          <p:nvPr/>
        </p:nvSpPr>
        <p:spPr>
          <a:xfrm>
            <a:off x="1544269" y="4551881"/>
            <a:ext cx="220879" cy="257707"/>
          </a:xfrm>
          <a:prstGeom prst="diamond">
            <a:avLst/>
          </a:prstGeom>
          <a:solidFill>
            <a:srgbClr val="FFC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5" name="菱形 34"/>
          <p:cNvSpPr/>
          <p:nvPr/>
        </p:nvSpPr>
        <p:spPr>
          <a:xfrm>
            <a:off x="3032651" y="5807853"/>
            <a:ext cx="220879" cy="257707"/>
          </a:xfrm>
          <a:prstGeom prst="diamond">
            <a:avLst/>
          </a:prstGeom>
          <a:solidFill>
            <a:srgbClr val="FFC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6" name="椭圆 35"/>
          <p:cNvSpPr/>
          <p:nvPr/>
        </p:nvSpPr>
        <p:spPr>
          <a:xfrm flipH="1">
            <a:off x="3049019" y="4606687"/>
            <a:ext cx="192204" cy="187228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7" name="椭圆 36"/>
          <p:cNvSpPr/>
          <p:nvPr/>
        </p:nvSpPr>
        <p:spPr>
          <a:xfrm flipH="1">
            <a:off x="1544263" y="5846979"/>
            <a:ext cx="192204" cy="187228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40969272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C62B36C-9C6E-4D30-A171-9B43057A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mini-batch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xmlns="" id="{49CA3081-8408-432F-8A9E-57F5BB6F75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2609601"/>
                <a:ext cx="10058400" cy="163879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320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20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zh-CN" sz="32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zh-CN" sz="320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zh-CN" sz="32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784</m:t>
                                  </m:r>
                                </m:sub>
                                <m:sup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altLang="zh-CN" sz="32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320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zh-CN" sz="32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zh-CN" sz="32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zh-CN" sz="320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zh-CN" sz="32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784</m:t>
                                  </m:r>
                                </m:sub>
                                <m:sup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altLang="zh-CN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200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zh-CN" sz="3200" b="0" i="1" smtClean="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zh-CN" sz="3200" b="0" i="1" smtClean="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  <m:sup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zh-CN" sz="3200" b="0" i="1" smtClean="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784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zh-CN" sz="3200" b="0" i="1" smtClean="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  <m:sup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784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200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zh-CN" sz="3200" b="0" i="1" smtClean="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zh-CN" sz="3200" b="0" i="1" smtClean="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zh-CN" sz="3200" b="0" i="1" smtClean="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zh-CN" sz="3200" b="0" i="1" smtClean="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  <m:sup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9CA3081-8408-432F-8A9E-57F5BB6F75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2609601"/>
                <a:ext cx="10058400" cy="1638798"/>
              </a:xfrm>
              <a:blipFill>
                <a:blip r:embed="rId3"/>
                <a:stretch>
                  <a:fillRect t="-1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28424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0428AE9-542C-45A2-8B27-1C43A222A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TensorFlow</a:t>
            </a:r>
            <a:r>
              <a:rPr lang="zh-CN" altLang="en-US" dirty="0"/>
              <a:t>内建函数载入</a:t>
            </a:r>
            <a:r>
              <a:rPr lang="en-US" altLang="zh-CN" dirty="0"/>
              <a:t>MNIST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BF05BAA9-09B1-42B1-A467-06546CEEA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535" y="2806125"/>
            <a:ext cx="8988930" cy="124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421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DA2B42C-8679-4EE1-82E2-2AA8E302A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Softmax </a:t>
            </a:r>
            <a:r>
              <a:rPr lang="zh-CN" altLang="en-US" dirty="0"/>
              <a:t>建模</a:t>
            </a:r>
          </a:p>
        </p:txBody>
      </p:sp>
    </p:spTree>
    <p:extLst>
      <p:ext uri="{BB962C8B-B14F-4D97-AF65-F5344CB8AC3E}">
        <p14:creationId xmlns:p14="http://schemas.microsoft.com/office/powerpoint/2010/main" val="42141791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DA2B42C-8679-4EE1-82E2-2AA8E302A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Softmax</a:t>
            </a:r>
            <a:r>
              <a:rPr lang="en-US" altLang="zh-CN" dirty="0" smtClean="0"/>
              <a:t> VS</a:t>
            </a:r>
            <a:r>
              <a:rPr lang="zh-CN" altLang="en-US" dirty="0" smtClean="0"/>
              <a:t> </a:t>
            </a:r>
            <a:r>
              <a:rPr lang="en-US" altLang="zh-CN" dirty="0" smtClean="0"/>
              <a:t>sigmoid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71554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DA2B42C-8679-4EE1-82E2-2AA8E302A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回顾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5392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菱形 3"/>
          <p:cNvSpPr/>
          <p:nvPr/>
        </p:nvSpPr>
        <p:spPr>
          <a:xfrm>
            <a:off x="2384930" y="4214133"/>
            <a:ext cx="220879" cy="257707"/>
          </a:xfrm>
          <a:prstGeom prst="diamond">
            <a:avLst/>
          </a:prstGeom>
          <a:solidFill>
            <a:srgbClr val="FFC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5" name="菱形 4"/>
          <p:cNvSpPr/>
          <p:nvPr/>
        </p:nvSpPr>
        <p:spPr>
          <a:xfrm>
            <a:off x="3943689" y="5675617"/>
            <a:ext cx="220879" cy="257707"/>
          </a:xfrm>
          <a:prstGeom prst="diamond">
            <a:avLst/>
          </a:prstGeom>
          <a:solidFill>
            <a:srgbClr val="FFC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6" name="椭圆 5"/>
          <p:cNvSpPr/>
          <p:nvPr/>
        </p:nvSpPr>
        <p:spPr>
          <a:xfrm flipH="1">
            <a:off x="2145066" y="5588763"/>
            <a:ext cx="192204" cy="187228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7" name="椭圆 6"/>
          <p:cNvSpPr/>
          <p:nvPr/>
        </p:nvSpPr>
        <p:spPr>
          <a:xfrm flipH="1">
            <a:off x="2364793" y="5812323"/>
            <a:ext cx="192204" cy="187228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>
            <p:extLst/>
          </p:nvPr>
        </p:nvGraphicFramePr>
        <p:xfrm>
          <a:off x="7160684" y="3788833"/>
          <a:ext cx="2514600" cy="577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7" name="公式" r:id="rId5" imgW="1041400" imgH="228600" progId="Equation.3">
                  <p:embed/>
                </p:oleObj>
              </mc:Choice>
              <mc:Fallback>
                <p:oleObj name="公式" r:id="rId5" imgW="1041400" imgH="228600" progId="Equation.3">
                  <p:embed/>
                  <p:pic>
                    <p:nvPicPr>
                      <p:cNvPr id="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0684" y="3788833"/>
                        <a:ext cx="2514600" cy="5778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2"/>
          <p:cNvGraphicFramePr>
            <a:graphicFrameLocks noChangeAspect="1"/>
          </p:cNvGraphicFramePr>
          <p:nvPr>
            <p:extLst/>
          </p:nvPr>
        </p:nvGraphicFramePr>
        <p:xfrm>
          <a:off x="7134572" y="1972651"/>
          <a:ext cx="3600449" cy="5863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8" name="公式" r:id="rId7" imgW="1490040" imgH="228240" progId="Equation.3">
                  <p:embed/>
                </p:oleObj>
              </mc:Choice>
              <mc:Fallback>
                <p:oleObj name="公式" r:id="rId7" imgW="1490040" imgH="228240" progId="Equation.3">
                  <p:embed/>
                  <p:pic>
                    <p:nvPicPr>
                      <p:cNvPr id="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34572" y="1972651"/>
                        <a:ext cx="3600449" cy="5863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"/>
          <p:cNvGraphicFramePr>
            <a:graphicFrameLocks noChangeAspect="1"/>
          </p:cNvGraphicFramePr>
          <p:nvPr>
            <p:extLst/>
          </p:nvPr>
        </p:nvGraphicFramePr>
        <p:xfrm>
          <a:off x="7168434" y="2838367"/>
          <a:ext cx="3507316" cy="586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9" name="公式" r:id="rId9" imgW="1444320" imgH="228240" progId="Equation.3">
                  <p:embed/>
                </p:oleObj>
              </mc:Choice>
              <mc:Fallback>
                <p:oleObj name="公式" r:id="rId9" imgW="1444320" imgH="228240" progId="Equation.3">
                  <p:embed/>
                  <p:pic>
                    <p:nvPicPr>
                      <p:cNvPr id="1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8434" y="2838367"/>
                        <a:ext cx="3507316" cy="5863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线箭头连接符 10"/>
          <p:cNvCxnSpPr/>
          <p:nvPr/>
        </p:nvCxnSpPr>
        <p:spPr>
          <a:xfrm>
            <a:off x="1871332" y="2852241"/>
            <a:ext cx="3056729" cy="0"/>
          </a:xfrm>
          <a:prstGeom prst="straightConnector1">
            <a:avLst/>
          </a:prstGeom>
          <a:ln w="127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/>
          <p:nvPr/>
        </p:nvCxnSpPr>
        <p:spPr>
          <a:xfrm flipV="1">
            <a:off x="1891643" y="597505"/>
            <a:ext cx="8168" cy="2254739"/>
          </a:xfrm>
          <a:prstGeom prst="straightConnector1">
            <a:avLst/>
          </a:prstGeom>
          <a:ln w="127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菱形 12"/>
          <p:cNvSpPr/>
          <p:nvPr/>
        </p:nvSpPr>
        <p:spPr>
          <a:xfrm>
            <a:off x="1792945" y="1231561"/>
            <a:ext cx="220879" cy="257707"/>
          </a:xfrm>
          <a:prstGeom prst="diamond">
            <a:avLst/>
          </a:prstGeom>
          <a:solidFill>
            <a:srgbClr val="FFC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4" name="菱形 13"/>
          <p:cNvSpPr/>
          <p:nvPr/>
        </p:nvSpPr>
        <p:spPr>
          <a:xfrm>
            <a:off x="3498074" y="2704277"/>
            <a:ext cx="220879" cy="257707"/>
          </a:xfrm>
          <a:prstGeom prst="diamond">
            <a:avLst/>
          </a:prstGeom>
          <a:solidFill>
            <a:srgbClr val="FFC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5" name="椭圆 14"/>
          <p:cNvSpPr/>
          <p:nvPr/>
        </p:nvSpPr>
        <p:spPr>
          <a:xfrm flipH="1">
            <a:off x="3514429" y="1286363"/>
            <a:ext cx="192204" cy="187228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6" name="椭圆 15"/>
          <p:cNvSpPr/>
          <p:nvPr/>
        </p:nvSpPr>
        <p:spPr>
          <a:xfrm flipH="1">
            <a:off x="1792934" y="2743403"/>
            <a:ext cx="192204" cy="187228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7" name="文本框 16"/>
          <p:cNvSpPr txBox="1"/>
          <p:nvPr/>
        </p:nvSpPr>
        <p:spPr>
          <a:xfrm>
            <a:off x="3273322" y="2930629"/>
            <a:ext cx="827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(1, 0)</a:t>
            </a:r>
            <a:endParaRPr kumimoji="1" lang="zh-CN" altLang="en-US" sz="2400" dirty="0"/>
          </a:p>
        </p:txBody>
      </p:sp>
      <p:sp>
        <p:nvSpPr>
          <p:cNvPr id="18" name="文本框 17"/>
          <p:cNvSpPr txBox="1"/>
          <p:nvPr/>
        </p:nvSpPr>
        <p:spPr>
          <a:xfrm>
            <a:off x="1446027" y="2949985"/>
            <a:ext cx="827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(0, 0)</a:t>
            </a:r>
            <a:endParaRPr kumimoji="1" lang="zh-CN" altLang="en-US" sz="2400" dirty="0"/>
          </a:p>
        </p:txBody>
      </p:sp>
      <p:sp>
        <p:nvSpPr>
          <p:cNvPr id="19" name="文本框 18"/>
          <p:cNvSpPr txBox="1"/>
          <p:nvPr/>
        </p:nvSpPr>
        <p:spPr>
          <a:xfrm>
            <a:off x="3706630" y="739117"/>
            <a:ext cx="827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(1, 1)</a:t>
            </a:r>
            <a:endParaRPr kumimoji="1" lang="zh-CN" altLang="en-US" sz="2400" dirty="0"/>
          </a:p>
        </p:txBody>
      </p:sp>
      <p:sp>
        <p:nvSpPr>
          <p:cNvPr id="20" name="文本框 19"/>
          <p:cNvSpPr txBox="1"/>
          <p:nvPr/>
        </p:nvSpPr>
        <p:spPr>
          <a:xfrm>
            <a:off x="1891642" y="739117"/>
            <a:ext cx="827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(0, 1)</a:t>
            </a:r>
            <a:endParaRPr kumimoji="1" lang="zh-CN" altLang="en-US" sz="2400" dirty="0"/>
          </a:p>
        </p:txBody>
      </p:sp>
      <p:cxnSp>
        <p:nvCxnSpPr>
          <p:cNvPr id="21" name="直线箭头连接符 20"/>
          <p:cNvCxnSpPr/>
          <p:nvPr/>
        </p:nvCxnSpPr>
        <p:spPr>
          <a:xfrm>
            <a:off x="1899826" y="6151523"/>
            <a:ext cx="3056729" cy="0"/>
          </a:xfrm>
          <a:prstGeom prst="straightConnector1">
            <a:avLst/>
          </a:prstGeom>
          <a:ln w="127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/>
          <p:nvPr/>
        </p:nvCxnSpPr>
        <p:spPr>
          <a:xfrm flipV="1">
            <a:off x="1891643" y="4085279"/>
            <a:ext cx="8171" cy="2066244"/>
          </a:xfrm>
          <a:prstGeom prst="straightConnector1">
            <a:avLst/>
          </a:prstGeom>
          <a:ln w="127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下箭头 22"/>
          <p:cNvSpPr/>
          <p:nvPr/>
        </p:nvSpPr>
        <p:spPr>
          <a:xfrm>
            <a:off x="2953625" y="3651103"/>
            <a:ext cx="560817" cy="438204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graphicFrame>
        <p:nvGraphicFramePr>
          <p:cNvPr id="24" name="对象 23"/>
          <p:cNvGraphicFramePr>
            <a:graphicFrameLocks noChangeAspect="1"/>
          </p:cNvGraphicFramePr>
          <p:nvPr>
            <p:extLst/>
          </p:nvPr>
        </p:nvGraphicFramePr>
        <p:xfrm>
          <a:off x="5051771" y="2590642"/>
          <a:ext cx="433916" cy="522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90" name="公式" r:id="rId11" imgW="164520" imgH="200880" progId="Equation.3">
                  <p:embed/>
                </p:oleObj>
              </mc:Choice>
              <mc:Fallback>
                <p:oleObj name="公式" r:id="rId11" imgW="164520" imgH="200880" progId="Equation.3">
                  <p:embed/>
                  <p:pic>
                    <p:nvPicPr>
                      <p:cNvPr id="24" name="对象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1771" y="2590642"/>
                        <a:ext cx="433916" cy="52281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/>
          </p:nvPr>
        </p:nvGraphicFramePr>
        <p:xfrm>
          <a:off x="1421853" y="491739"/>
          <a:ext cx="371075" cy="4947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91" name="公式" r:id="rId13" imgW="136800" imgH="191880" progId="Equation.3">
                  <p:embed/>
                </p:oleObj>
              </mc:Choice>
              <mc:Fallback>
                <p:oleObj name="公式" r:id="rId13" imgW="136800" imgH="191880" progId="Equation.3">
                  <p:embed/>
                  <p:pic>
                    <p:nvPicPr>
                      <p:cNvPr id="25" name="对象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1853" y="491739"/>
                        <a:ext cx="371075" cy="4947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1909703"/>
              </p:ext>
            </p:extLst>
          </p:nvPr>
        </p:nvGraphicFramePr>
        <p:xfrm>
          <a:off x="5066587" y="5868685"/>
          <a:ext cx="402167" cy="522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92" name="公式" r:id="rId15" imgW="155160" imgH="200880" progId="Equation.3">
                  <p:embed/>
                </p:oleObj>
              </mc:Choice>
              <mc:Fallback>
                <p:oleObj name="公式" r:id="rId15" imgW="155160" imgH="200880" progId="Equation.3">
                  <p:embed/>
                  <p:pic>
                    <p:nvPicPr>
                      <p:cNvPr id="26" name="对象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6587" y="5868685"/>
                        <a:ext cx="402167" cy="5228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1558899"/>
              </p:ext>
            </p:extLst>
          </p:nvPr>
        </p:nvGraphicFramePr>
        <p:xfrm>
          <a:off x="1260489" y="3848226"/>
          <a:ext cx="371075" cy="4947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93" name="公式" r:id="rId17" imgW="136800" imgH="191880" progId="Equation.3">
                  <p:embed/>
                </p:oleObj>
              </mc:Choice>
              <mc:Fallback>
                <p:oleObj name="公式" r:id="rId17" imgW="136800" imgH="191880" progId="Equation.3">
                  <p:embed/>
                  <p:pic>
                    <p:nvPicPr>
                      <p:cNvPr id="27" name="对象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0489" y="3848226"/>
                        <a:ext cx="371075" cy="4947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3737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533694" y="2032700"/>
            <a:ext cx="418353" cy="418353"/>
          </a:xfrm>
          <a:prstGeom prst="ellipse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5" name="椭圆 4"/>
          <p:cNvSpPr/>
          <p:nvPr/>
        </p:nvSpPr>
        <p:spPr>
          <a:xfrm>
            <a:off x="2533694" y="4405692"/>
            <a:ext cx="418353" cy="418353"/>
          </a:xfrm>
          <a:prstGeom prst="ellipse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sp>
        <p:nvSpPr>
          <p:cNvPr id="6" name="椭圆 5"/>
          <p:cNvSpPr/>
          <p:nvPr/>
        </p:nvSpPr>
        <p:spPr>
          <a:xfrm>
            <a:off x="4844598" y="3230320"/>
            <a:ext cx="418353" cy="418353"/>
          </a:xfrm>
          <a:prstGeom prst="ellipse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i="1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057827"/>
              </p:ext>
            </p:extLst>
          </p:nvPr>
        </p:nvGraphicFramePr>
        <p:xfrm>
          <a:off x="7951769" y="747737"/>
          <a:ext cx="3704735" cy="2823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53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359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5348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818420">
                <a:tc>
                  <a:txBody>
                    <a:bodyPr/>
                    <a:lstStyle/>
                    <a:p>
                      <a:r>
                        <a:rPr lang="en-US" altLang="zh-CN" sz="1900" dirty="0"/>
                        <a:t>X</a:t>
                      </a:r>
                      <a:r>
                        <a:rPr lang="en-US" altLang="zh-CN" sz="1900" baseline="-25000" dirty="0"/>
                        <a:t>1</a:t>
                      </a:r>
                      <a:endParaRPr lang="zh-CN" altLang="en-US" sz="1900" baseline="-250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US" altLang="zh-CN" sz="1900" dirty="0"/>
                        <a:t>X</a:t>
                      </a:r>
                      <a:r>
                        <a:rPr lang="en-US" altLang="zh-CN" sz="1900" baseline="-25000" dirty="0"/>
                        <a:t>2</a:t>
                      </a:r>
                      <a:endParaRPr lang="zh-CN" altLang="en-US" sz="1900" baseline="-250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US" altLang="zh-CN" sz="1900" dirty="0"/>
                        <a:t>X</a:t>
                      </a:r>
                      <a:r>
                        <a:rPr lang="en-US" altLang="zh-CN" sz="1900" baseline="-25000" dirty="0"/>
                        <a:t>1</a:t>
                      </a:r>
                      <a:r>
                        <a:rPr lang="en-US" altLang="zh-CN" sz="1900" dirty="0"/>
                        <a:t> XOR</a:t>
                      </a:r>
                      <a:r>
                        <a:rPr lang="en-US" altLang="zh-CN" sz="1900" baseline="0" dirty="0"/>
                        <a:t> X</a:t>
                      </a:r>
                      <a:r>
                        <a:rPr lang="en-US" altLang="zh-CN" sz="1900" baseline="-25000" dirty="0"/>
                        <a:t>2</a:t>
                      </a:r>
                      <a:endParaRPr lang="zh-CN" altLang="en-US" sz="1900" baseline="-25000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1227">
                <a:tc>
                  <a:txBody>
                    <a:bodyPr/>
                    <a:lstStyle/>
                    <a:p>
                      <a:r>
                        <a:rPr lang="en-US" altLang="zh-CN" sz="1900" dirty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01227">
                <a:tc>
                  <a:txBody>
                    <a:bodyPr/>
                    <a:lstStyle/>
                    <a:p>
                      <a:r>
                        <a:rPr lang="en-US" altLang="zh-CN" sz="1900" dirty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/>
                        <a:t>1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/>
                        <a:t>1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01227">
                <a:tc>
                  <a:txBody>
                    <a:bodyPr/>
                    <a:lstStyle/>
                    <a:p>
                      <a:r>
                        <a:rPr lang="en-US" altLang="zh-CN" sz="1900" dirty="0"/>
                        <a:t>1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/>
                        <a:t>1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1227">
                <a:tc>
                  <a:txBody>
                    <a:bodyPr/>
                    <a:lstStyle/>
                    <a:p>
                      <a:r>
                        <a:rPr lang="en-US" altLang="zh-CN" sz="1900" dirty="0"/>
                        <a:t>1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/>
                        <a:t>1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cxnSp>
        <p:nvCxnSpPr>
          <p:cNvPr id="8" name="直线箭头连接符 7"/>
          <p:cNvCxnSpPr/>
          <p:nvPr/>
        </p:nvCxnSpPr>
        <p:spPr>
          <a:xfrm>
            <a:off x="1418071" y="1773711"/>
            <a:ext cx="1115608" cy="35858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1418071" y="4226391"/>
            <a:ext cx="1115608" cy="35858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/>
          <p:cNvCxnSpPr>
            <a:endCxn id="4" idx="2"/>
          </p:cNvCxnSpPr>
          <p:nvPr/>
        </p:nvCxnSpPr>
        <p:spPr>
          <a:xfrm flipV="1">
            <a:off x="1418071" y="2241871"/>
            <a:ext cx="1115608" cy="38875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59985" y="1368404"/>
            <a:ext cx="449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X</a:t>
            </a:r>
            <a:r>
              <a:rPr kumimoji="1" lang="en-US" altLang="zh-CN" sz="2400" baseline="-25000" dirty="0"/>
              <a:t>1</a:t>
            </a:r>
            <a:endParaRPr kumimoji="1" lang="zh-CN" altLang="en-US" sz="2400" baseline="-25000" dirty="0"/>
          </a:p>
        </p:txBody>
      </p:sp>
      <p:sp>
        <p:nvSpPr>
          <p:cNvPr id="12" name="文本框 11"/>
          <p:cNvSpPr txBox="1"/>
          <p:nvPr/>
        </p:nvSpPr>
        <p:spPr>
          <a:xfrm>
            <a:off x="759985" y="3945921"/>
            <a:ext cx="449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X</a:t>
            </a:r>
            <a:r>
              <a:rPr kumimoji="1" lang="en-US" altLang="zh-CN" sz="2400" baseline="-25000" dirty="0"/>
              <a:t>1</a:t>
            </a:r>
            <a:endParaRPr kumimoji="1" lang="zh-CN" altLang="en-US" sz="2400" baseline="-25000" dirty="0"/>
          </a:p>
        </p:txBody>
      </p:sp>
      <p:sp>
        <p:nvSpPr>
          <p:cNvPr id="13" name="文本框 12"/>
          <p:cNvSpPr txBox="1"/>
          <p:nvPr/>
        </p:nvSpPr>
        <p:spPr>
          <a:xfrm>
            <a:off x="759985" y="2384404"/>
            <a:ext cx="449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X</a:t>
            </a:r>
            <a:r>
              <a:rPr kumimoji="1" lang="en-US" altLang="zh-CN" sz="2400" baseline="-25000" dirty="0"/>
              <a:t>2</a:t>
            </a:r>
            <a:endParaRPr kumimoji="1" lang="zh-CN" altLang="en-US" sz="2400" baseline="-25000" dirty="0"/>
          </a:p>
        </p:txBody>
      </p:sp>
      <p:sp>
        <p:nvSpPr>
          <p:cNvPr id="14" name="文本框 13"/>
          <p:cNvSpPr txBox="1"/>
          <p:nvPr/>
        </p:nvSpPr>
        <p:spPr>
          <a:xfrm>
            <a:off x="779907" y="4874601"/>
            <a:ext cx="449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X</a:t>
            </a:r>
            <a:r>
              <a:rPr kumimoji="1" lang="en-US" altLang="zh-CN" sz="2400" baseline="-25000" dirty="0"/>
              <a:t>2</a:t>
            </a:r>
            <a:endParaRPr kumimoji="1" lang="zh-CN" altLang="en-US" sz="2400" baseline="-25000" dirty="0"/>
          </a:p>
        </p:txBody>
      </p:sp>
      <p:cxnSp>
        <p:nvCxnSpPr>
          <p:cNvPr id="15" name="直线箭头连接符 14"/>
          <p:cNvCxnSpPr/>
          <p:nvPr/>
        </p:nvCxnSpPr>
        <p:spPr>
          <a:xfrm flipV="1">
            <a:off x="1418071" y="4649583"/>
            <a:ext cx="1115608" cy="38875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/>
          <p:nvPr/>
        </p:nvCxnSpPr>
        <p:spPr>
          <a:xfrm>
            <a:off x="2712972" y="1076461"/>
            <a:ext cx="0" cy="93631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>
            <a:off x="2733567" y="3449169"/>
            <a:ext cx="0" cy="93631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2521413" y="58401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1</a:t>
            </a:r>
            <a:endParaRPr kumimoji="1" lang="zh-CN" altLang="en-US" sz="2400" dirty="0"/>
          </a:p>
        </p:txBody>
      </p:sp>
      <p:sp>
        <p:nvSpPr>
          <p:cNvPr id="19" name="文本框 18"/>
          <p:cNvSpPr txBox="1"/>
          <p:nvPr/>
        </p:nvSpPr>
        <p:spPr>
          <a:xfrm>
            <a:off x="2535025" y="296184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1</a:t>
            </a:r>
            <a:endParaRPr kumimoji="1" lang="zh-CN" altLang="en-US" sz="2400" dirty="0"/>
          </a:p>
        </p:txBody>
      </p:sp>
      <p:sp>
        <p:nvSpPr>
          <p:cNvPr id="20" name="文本框 19"/>
          <p:cNvSpPr txBox="1"/>
          <p:nvPr/>
        </p:nvSpPr>
        <p:spPr>
          <a:xfrm>
            <a:off x="1664785" y="1520325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100</a:t>
            </a:r>
            <a:endParaRPr kumimoji="1" lang="zh-CN" altLang="en-US" sz="2400" dirty="0"/>
          </a:p>
        </p:txBody>
      </p:sp>
      <p:sp>
        <p:nvSpPr>
          <p:cNvPr id="21" name="文本框 20"/>
          <p:cNvSpPr txBox="1"/>
          <p:nvPr/>
        </p:nvSpPr>
        <p:spPr>
          <a:xfrm>
            <a:off x="1664786" y="2469397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-100</a:t>
            </a:r>
            <a:endParaRPr kumimoji="1" lang="zh-CN" altLang="en-US" sz="2400" dirty="0"/>
          </a:p>
        </p:txBody>
      </p:sp>
      <p:sp>
        <p:nvSpPr>
          <p:cNvPr id="22" name="文本框 21"/>
          <p:cNvSpPr txBox="1"/>
          <p:nvPr/>
        </p:nvSpPr>
        <p:spPr>
          <a:xfrm>
            <a:off x="1664786" y="3945921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-100</a:t>
            </a:r>
            <a:endParaRPr kumimoji="1" lang="zh-CN" altLang="en-US" sz="2400" dirty="0"/>
          </a:p>
        </p:txBody>
      </p:sp>
      <p:sp>
        <p:nvSpPr>
          <p:cNvPr id="23" name="文本框 22"/>
          <p:cNvSpPr txBox="1"/>
          <p:nvPr/>
        </p:nvSpPr>
        <p:spPr>
          <a:xfrm>
            <a:off x="1664785" y="4954761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100</a:t>
            </a:r>
            <a:endParaRPr kumimoji="1" lang="zh-CN" altLang="en-US" sz="2400" dirty="0"/>
          </a:p>
        </p:txBody>
      </p:sp>
      <p:sp>
        <p:nvSpPr>
          <p:cNvPr id="24" name="文本框 23"/>
          <p:cNvSpPr txBox="1"/>
          <p:nvPr/>
        </p:nvSpPr>
        <p:spPr>
          <a:xfrm>
            <a:off x="2750925" y="1281269"/>
            <a:ext cx="59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-50</a:t>
            </a:r>
            <a:endParaRPr kumimoji="1" lang="zh-CN" altLang="en-US" sz="2400" dirty="0"/>
          </a:p>
        </p:txBody>
      </p:sp>
      <p:sp>
        <p:nvSpPr>
          <p:cNvPr id="25" name="文本框 24"/>
          <p:cNvSpPr txBox="1"/>
          <p:nvPr/>
        </p:nvSpPr>
        <p:spPr>
          <a:xfrm>
            <a:off x="2750925" y="3688508"/>
            <a:ext cx="59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-50</a:t>
            </a:r>
            <a:endParaRPr kumimoji="1" lang="zh-CN" altLang="en-US" sz="2400" dirty="0"/>
          </a:p>
        </p:txBody>
      </p:sp>
      <p:cxnSp>
        <p:nvCxnSpPr>
          <p:cNvPr id="26" name="直线箭头连接符 25"/>
          <p:cNvCxnSpPr>
            <a:endCxn id="6" idx="1"/>
          </p:cNvCxnSpPr>
          <p:nvPr/>
        </p:nvCxnSpPr>
        <p:spPr>
          <a:xfrm>
            <a:off x="2952032" y="2231917"/>
            <a:ext cx="1953816" cy="105967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>
            <a:endCxn id="6" idx="2"/>
          </p:cNvCxnSpPr>
          <p:nvPr/>
        </p:nvCxnSpPr>
        <p:spPr>
          <a:xfrm flipV="1">
            <a:off x="2952032" y="3439497"/>
            <a:ext cx="1892549" cy="1153409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/>
          <p:nvPr/>
        </p:nvCxnSpPr>
        <p:spPr>
          <a:xfrm>
            <a:off x="5103560" y="2291677"/>
            <a:ext cx="0" cy="93631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3896001" y="2241870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100</a:t>
            </a:r>
            <a:endParaRPr kumimoji="1" lang="zh-CN" altLang="en-US" sz="2400" dirty="0"/>
          </a:p>
        </p:txBody>
      </p:sp>
      <p:sp>
        <p:nvSpPr>
          <p:cNvPr id="31" name="文本框 30"/>
          <p:cNvSpPr txBox="1"/>
          <p:nvPr/>
        </p:nvSpPr>
        <p:spPr>
          <a:xfrm>
            <a:off x="3896001" y="4112170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100</a:t>
            </a:r>
            <a:endParaRPr kumimoji="1" lang="zh-CN" altLang="en-US" sz="2400" dirty="0"/>
          </a:p>
        </p:txBody>
      </p:sp>
      <p:sp>
        <p:nvSpPr>
          <p:cNvPr id="32" name="文本框 31"/>
          <p:cNvSpPr txBox="1"/>
          <p:nvPr/>
        </p:nvSpPr>
        <p:spPr>
          <a:xfrm>
            <a:off x="4905848" y="163985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1</a:t>
            </a:r>
            <a:endParaRPr kumimoji="1" lang="zh-CN" altLang="en-US" sz="2400" dirty="0"/>
          </a:p>
        </p:txBody>
      </p:sp>
      <p:sp>
        <p:nvSpPr>
          <p:cNvPr id="33" name="文本框 32"/>
          <p:cNvSpPr txBox="1"/>
          <p:nvPr/>
        </p:nvSpPr>
        <p:spPr>
          <a:xfrm>
            <a:off x="5223092" y="2516590"/>
            <a:ext cx="59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-50</a:t>
            </a:r>
            <a:endParaRPr kumimoji="1" lang="zh-CN" altLang="en-US" sz="2400" dirty="0"/>
          </a:p>
        </p:txBody>
      </p:sp>
      <p:cxnSp>
        <p:nvCxnSpPr>
          <p:cNvPr id="34" name="直线箭头连接符 33"/>
          <p:cNvCxnSpPr/>
          <p:nvPr/>
        </p:nvCxnSpPr>
        <p:spPr>
          <a:xfrm flipV="1">
            <a:off x="5288157" y="3434370"/>
            <a:ext cx="1058871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6347011" y="3156222"/>
            <a:ext cx="335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Y</a:t>
            </a:r>
            <a:endParaRPr kumimoji="1" lang="zh-CN" altLang="en-US" sz="2400" dirty="0"/>
          </a:p>
        </p:txBody>
      </p:sp>
      <p:graphicFrame>
        <p:nvGraphicFramePr>
          <p:cNvPr id="36" name="表格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890274"/>
              </p:ext>
            </p:extLst>
          </p:nvPr>
        </p:nvGraphicFramePr>
        <p:xfrm>
          <a:off x="5788535" y="3996985"/>
          <a:ext cx="6248544" cy="218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06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8106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8106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8106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8106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8106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8106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81068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r>
                        <a:rPr lang="en-US" altLang="zh-CN" sz="1900" dirty="0"/>
                        <a:t>X</a:t>
                      </a:r>
                      <a:r>
                        <a:rPr lang="en-US" altLang="zh-CN" sz="1900" baseline="-25000" dirty="0"/>
                        <a:t>1</a:t>
                      </a:r>
                      <a:endParaRPr lang="zh-CN" altLang="en-US" sz="1900" baseline="-250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/>
                        <a:t>X</a:t>
                      </a:r>
                      <a:r>
                        <a:rPr lang="en-US" altLang="zh-CN" sz="1900" baseline="-25000" dirty="0"/>
                        <a:t>2</a:t>
                      </a:r>
                      <a:endParaRPr lang="zh-CN" altLang="en-US" sz="1900" baseline="-250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/>
                        <a:t>Z</a:t>
                      </a:r>
                      <a:r>
                        <a:rPr lang="en-US" altLang="zh-CN" sz="1900" baseline="-25000" dirty="0"/>
                        <a:t>1</a:t>
                      </a:r>
                      <a:endParaRPr lang="zh-CN" altLang="en-US" sz="1900" baseline="-250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/>
                        <a:t>Z</a:t>
                      </a:r>
                      <a:r>
                        <a:rPr lang="en-US" altLang="zh-CN" sz="1900" baseline="-25000" dirty="0"/>
                        <a:t>2</a:t>
                      </a:r>
                      <a:endParaRPr lang="zh-CN" altLang="en-US" sz="1900" baseline="-250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/>
                        <a:t>Y</a:t>
                      </a:r>
                      <a:r>
                        <a:rPr lang="en-US" altLang="zh-CN" sz="1900" baseline="-25000" dirty="0"/>
                        <a:t>1</a:t>
                      </a:r>
                      <a:endParaRPr lang="zh-CN" altLang="en-US" sz="1900" baseline="-250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/>
                        <a:t>Y</a:t>
                      </a:r>
                      <a:r>
                        <a:rPr lang="en-US" altLang="zh-CN" sz="1900" baseline="-25000" dirty="0"/>
                        <a:t>2</a:t>
                      </a:r>
                      <a:endParaRPr lang="zh-CN" altLang="en-US" sz="1900" baseline="-250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/>
                        <a:t>Z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/>
                        <a:t>Y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altLang="zh-CN" sz="1900" dirty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/>
                        <a:t>-50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/>
                        <a:t>-50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/>
                        <a:t>-50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6900">
                <a:tc>
                  <a:txBody>
                    <a:bodyPr/>
                    <a:lstStyle/>
                    <a:p>
                      <a:r>
                        <a:rPr lang="en-US" altLang="zh-CN" sz="1900" dirty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/>
                        <a:t>1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/>
                        <a:t>-150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/>
                        <a:t>50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/>
                        <a:t>1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/>
                        <a:t>50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/>
                        <a:t>1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6900">
                <a:tc>
                  <a:txBody>
                    <a:bodyPr/>
                    <a:lstStyle/>
                    <a:p>
                      <a:r>
                        <a:rPr lang="en-US" altLang="zh-CN" sz="1900" dirty="0"/>
                        <a:t>1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/>
                        <a:t>50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/>
                        <a:t>-150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/>
                        <a:t>1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/>
                        <a:t>50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/>
                        <a:t>1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altLang="zh-CN" sz="1900" dirty="0"/>
                        <a:t>1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/>
                        <a:t>1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/>
                        <a:t>-50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/>
                        <a:t>-50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/>
                        <a:t>-50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900" dirty="0"/>
                        <a:t>0</a:t>
                      </a:r>
                      <a:endParaRPr lang="zh-CN" altLang="en-US" sz="19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6417071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自定义 1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000000"/>
      </a:accent1>
      <a:accent2>
        <a:srgbClr val="1C1C1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1">
    <a:dk1>
      <a:srgbClr val="000000"/>
    </a:dk1>
    <a:lt1>
      <a:sysClr val="window" lastClr="FFFFFF"/>
    </a:lt1>
    <a:dk2>
      <a:srgbClr val="637052"/>
    </a:dk2>
    <a:lt2>
      <a:srgbClr val="CCDDEA"/>
    </a:lt2>
    <a:accent1>
      <a:srgbClr val="000000"/>
    </a:accent1>
    <a:accent2>
      <a:srgbClr val="1C1C1C"/>
    </a:accent2>
    <a:accent3>
      <a:srgbClr val="865640"/>
    </a:accent3>
    <a:accent4>
      <a:srgbClr val="9B8357"/>
    </a:accent4>
    <a:accent5>
      <a:srgbClr val="C2BC80"/>
    </a:accent5>
    <a:accent6>
      <a:srgbClr val="94A088"/>
    </a:accent6>
    <a:hlink>
      <a:srgbClr val="2998E3"/>
    </a:hlink>
    <a:folHlink>
      <a:srgbClr val="8C8C8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1585</TotalTime>
  <Words>1308</Words>
  <Application>Microsoft Macintosh PowerPoint</Application>
  <PresentationFormat>宽屏</PresentationFormat>
  <Paragraphs>370</Paragraphs>
  <Slides>74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83" baseType="lpstr">
      <vt:lpstr>Calibri</vt:lpstr>
      <vt:lpstr>Calibri Light</vt:lpstr>
      <vt:lpstr>Cambria Math</vt:lpstr>
      <vt:lpstr>Verdana</vt:lpstr>
      <vt:lpstr>Wingdings</vt:lpstr>
      <vt:lpstr>等线</vt:lpstr>
      <vt:lpstr>宋体</vt:lpstr>
      <vt:lpstr>回顾</vt:lpstr>
      <vt:lpstr>公式</vt:lpstr>
      <vt:lpstr>主要内容</vt:lpstr>
      <vt:lpstr>发展历史</vt:lpstr>
      <vt:lpstr>人工神经网络</vt:lpstr>
      <vt:lpstr>神经元</vt:lpstr>
      <vt:lpstr>Activation Function</vt:lpstr>
      <vt:lpstr>异或问题</vt:lpstr>
      <vt:lpstr>PowerPoint 演示文稿</vt:lpstr>
      <vt:lpstr>PowerPoint 演示文稿</vt:lpstr>
      <vt:lpstr>PowerPoint 演示文稿</vt:lpstr>
      <vt:lpstr>Universal approximation</vt:lpstr>
      <vt:lpstr>问题</vt:lpstr>
      <vt:lpstr>训练神经网络</vt:lpstr>
      <vt:lpstr>梯度下降</vt:lpstr>
      <vt:lpstr>Backpropagation</vt:lpstr>
      <vt:lpstr>Backpropagation</vt:lpstr>
      <vt:lpstr>Backpropagation</vt:lpstr>
      <vt:lpstr>PowerPoint 演示文稿</vt:lpstr>
      <vt:lpstr>PowerPoint 演示文稿</vt:lpstr>
      <vt:lpstr>PowerPoint 演示文稿</vt:lpstr>
      <vt:lpstr>Softmax</vt:lpstr>
      <vt:lpstr>Softmax</vt:lpstr>
      <vt:lpstr>Softmax</vt:lpstr>
      <vt:lpstr>梯度消失</vt:lpstr>
      <vt:lpstr>梯度消失</vt:lpstr>
      <vt:lpstr>ReLU</vt:lpstr>
      <vt:lpstr>数据增强</vt:lpstr>
      <vt:lpstr>初始化参数</vt:lpstr>
      <vt:lpstr>随机梯度下降（SGD）</vt:lpstr>
      <vt:lpstr>SGD的优点</vt:lpstr>
      <vt:lpstr>动量（Momentum）</vt:lpstr>
      <vt:lpstr>动量（Momentum）</vt:lpstr>
      <vt:lpstr>学习率</vt:lpstr>
      <vt:lpstr>学习率</vt:lpstr>
      <vt:lpstr>自适应学习率</vt:lpstr>
      <vt:lpstr>Adagrad</vt:lpstr>
      <vt:lpstr>RMSProp</vt:lpstr>
      <vt:lpstr>Adam</vt:lpstr>
      <vt:lpstr>PowerPoint 演示文稿</vt:lpstr>
      <vt:lpstr>TensorFlow使用技巧</vt:lpstr>
      <vt:lpstr>保存变量</vt:lpstr>
      <vt:lpstr>创建一个saver</vt:lpstr>
      <vt:lpstr>使用saver保存变量</vt:lpstr>
      <vt:lpstr>恢复变量</vt:lpstr>
      <vt:lpstr>多个checkpoint文件</vt:lpstr>
      <vt:lpstr>多个checkpoint文件</vt:lpstr>
      <vt:lpstr>TensorBoard 使用</vt:lpstr>
      <vt:lpstr>使用tf.summary记录数据</vt:lpstr>
      <vt:lpstr>生成summary</vt:lpstr>
      <vt:lpstr>定义FileWriter</vt:lpstr>
      <vt:lpstr>写入磁盘</vt:lpstr>
      <vt:lpstr>使用 tf.summary.merge_all</vt:lpstr>
      <vt:lpstr>打开TensorBoard</vt:lpstr>
      <vt:lpstr>TensorBoard</vt:lpstr>
      <vt:lpstr>可视化计算图</vt:lpstr>
      <vt:lpstr>可视化计算图</vt:lpstr>
      <vt:lpstr>可视化计算图</vt:lpstr>
      <vt:lpstr>MNIST 手写数字识别</vt:lpstr>
      <vt:lpstr>MNIST 数据集介绍</vt:lpstr>
      <vt:lpstr>MNIST 数据集介绍</vt:lpstr>
      <vt:lpstr>MNIST 数据集介绍</vt:lpstr>
      <vt:lpstr>问题描述</vt:lpstr>
      <vt:lpstr>Logistic Regression</vt:lpstr>
      <vt:lpstr>逻辑回归识别数字</vt:lpstr>
      <vt:lpstr>使用 TensorFlow InteractiveSession</vt:lpstr>
      <vt:lpstr>Softmax和logits</vt:lpstr>
      <vt:lpstr>使用softmax进行分类</vt:lpstr>
      <vt:lpstr>损失函数</vt:lpstr>
      <vt:lpstr>数据预处理</vt:lpstr>
      <vt:lpstr>为什么要归一化</vt:lpstr>
      <vt:lpstr>mini-batch</vt:lpstr>
      <vt:lpstr>使用TensorFlow内建函数载入MNIST</vt:lpstr>
      <vt:lpstr>Softmax 建模</vt:lpstr>
      <vt:lpstr>Softmax VS sigmoid</vt:lpstr>
      <vt:lpstr>回顾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利用 TensorFlow 搭建数字识别系统</dc:title>
  <dc:creator>Yue Yu</dc:creator>
  <cp:lastModifiedBy>Microsoft Office 用户</cp:lastModifiedBy>
  <cp:revision>138</cp:revision>
  <dcterms:created xsi:type="dcterms:W3CDTF">2017-12-06T07:18:04Z</dcterms:created>
  <dcterms:modified xsi:type="dcterms:W3CDTF">2018-02-05T09:21:30Z</dcterms:modified>
</cp:coreProperties>
</file>